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9C659-FE41-8C42-B8FA-87FFD3523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AE3060-6B58-0849-A6A6-B1ADB24EF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BFC52-EE6C-A74B-A512-E5D97C45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4BF1C-5C33-174C-A313-D730EF47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EB41B-056D-5B44-85E9-1E6510F7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4E63B-7937-EF44-920A-BD25011A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36514A-7C9D-5642-9D70-09711E69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FACA6-F6F5-4643-866E-CE25F843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7342-172B-5741-826B-C5FC241E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27FAD-4389-4742-A1DB-F47C2553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6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EBD1F6-5625-0246-A4E6-65783CCB9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3670A6-A042-E843-B8BA-9956EE9A7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08304-F69A-144F-AFA9-67C1A9D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CBF56-FE1A-8D4A-952E-A49951D5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8A40D-1617-B24C-88F0-85728BFE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3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99CD4-4170-9E44-A28F-69A8E3A9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D889B-D341-F446-9588-20441D96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47F75-B608-EC4A-8795-75F289DB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8A54B-5B1F-0F4E-A4E9-71C10BE5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F796D-3333-F94E-9104-918B229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8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3B4B2-7A97-424B-AE5C-72A75081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DC9BE-2783-C141-AAAD-3B3702306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C5D37-10A7-A74D-9F10-C756AC17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157B7-65BA-E348-9F64-55CC42D8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BAF16-1267-E345-B990-A8700109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9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C473C-B587-D147-8949-8E95F25D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C1342-B68F-4F4F-B61C-EAC05FD02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21D17C-DF4D-584B-9616-9E7595F75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F8088-3CA5-4142-9A67-24D02B4F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C5EBD-6491-DE45-B112-13B77E55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D1C32F-3BEC-B348-91E7-39244260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2B5BE-1C44-E84F-8777-A2254656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7DAC1-7EE2-3E4B-B67E-5CB0308BA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4892CA-8BB6-274D-81F7-C0371FF0E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54E490-9332-AF47-8B4C-C16D7AB27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1BD471-14F7-454C-8562-4B822D075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85F13E-372C-3D48-B017-2A196C7B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A98473-23EF-894C-89F7-872DD54A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BB3961-E79A-7148-814D-20E368CF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23226-E075-0C41-8532-B819C3DB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A64731-D96B-3E40-91DC-D43116E3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CE757E-97F2-9346-9724-9FEA529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606586-A664-A046-8E9B-817494D0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2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EA1A60-89B3-A74D-9505-D2175CFB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050327-8F73-704A-A5F9-E0C14D3C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1D5A6B-3FB1-D04F-BF69-CB598057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FF807-A212-2244-A9BE-720959BC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66F4B-05DE-5245-9329-EDCC4EF2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2208C-02C8-504E-8694-46628BE6A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E93AFF-BB21-7740-99A2-D899669D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C7B5E-217D-5E4E-B085-A89DAB91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83D604-28CA-7644-AF51-6610F48B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365E3-A1DD-5743-94DD-7317C0EE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F921A-8777-9B48-9855-F7C947C7F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D95D4-23E3-454D-B9F0-4330F9D91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62958-259C-B545-BBCC-EAE7A3AE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87B97-65C9-0740-A26C-71B1F51D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4B3279-D139-0B45-9040-CD5BED7D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2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696A5-4656-4C47-923D-C13955E3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6BFA6-5554-3847-A4E1-45C88357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DABA3-F080-8C4B-AB5A-0DF9958F5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FAB2-0FE1-8D40-A3F2-E19905622B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EA6BC-6456-0A43-962D-72972226B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7D539-C9DC-084D-B018-BAFABE55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A80E5-D8CA-4548-A4D0-883BA19E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0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</a:t>
            </a:r>
            <a:r>
              <a:rPr lang="ru-RU" dirty="0"/>
              <a:t>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CdM-8 CPU overview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platforms, semester 2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 dirty="0"/>
              <a:t>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96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72BC6-B8C3-AD42-9B27-5DCDBD92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transfer language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72BD6-6A42-C241-B6FA-5AF0CF8E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dirty="0">
                <a:latin typeface="Lucida Console" panose="020B0609040504020204" pitchFamily="49" charset="0"/>
              </a:rPr>
              <a:t>r[2]-&gt;bus1, bus1-&gt;r[3] 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pPr marL="0" indent="0">
              <a:buNone/>
            </a:pPr>
            <a:r>
              <a:rPr lang="en" dirty="0"/>
              <a:t>immediate, 7, bus1-&gt; r[3] 		 # </a:t>
            </a:r>
            <a:r>
              <a:rPr lang="en" dirty="0" err="1"/>
              <a:t>ldi</a:t>
            </a:r>
            <a:r>
              <a:rPr lang="en" dirty="0"/>
              <a:t> r3,7 </a:t>
            </a:r>
          </a:p>
          <a:p>
            <a:pPr marL="0" indent="0">
              <a:buNone/>
            </a:pPr>
            <a:r>
              <a:rPr lang="en" dirty="0"/>
              <a:t>immediate, 4, bus1-&gt; r[2] 		 # </a:t>
            </a:r>
            <a:r>
              <a:rPr lang="en" dirty="0" err="1"/>
              <a:t>ldi</a:t>
            </a:r>
            <a:r>
              <a:rPr lang="en" dirty="0"/>
              <a:t> r2,4</a:t>
            </a:r>
          </a:p>
          <a:p>
            <a:pPr marL="0" indent="0">
              <a:buNone/>
            </a:pPr>
            <a:r>
              <a:rPr lang="en" dirty="0"/>
              <a:t>r[3]-&gt;bus0, r[2]-&gt;bus1, 		 	# sub r3,r2 	 1st cycle </a:t>
            </a:r>
          </a:p>
          <a:p>
            <a:pPr marL="0" indent="0">
              <a:buNone/>
            </a:pPr>
            <a:r>
              <a:rPr lang="en" dirty="0"/>
              <a:t>subtract result, bus1-&gt;r2 		 	#		2nd cycle </a:t>
            </a:r>
          </a:p>
          <a:p>
            <a:pPr marL="0" indent="0">
              <a:buNone/>
            </a:pPr>
            <a:endParaRPr lang="en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313076-FEEA-DC44-AA9E-5E3D5F7F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5811"/>
            <a:ext cx="10097234" cy="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7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7780D-06F8-6C48-9301-029C9537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path with memory</a:t>
            </a:r>
            <a:endParaRPr lang="ru-RU" dirty="0"/>
          </a:p>
        </p:txBody>
      </p:sp>
      <p:pic>
        <p:nvPicPr>
          <p:cNvPr id="6145" name="Picture 1" descr="page1image66997712">
            <a:extLst>
              <a:ext uri="{FF2B5EF4-FFF2-40B4-BE49-F238E27FC236}">
                <a16:creationId xmlns:a16="http://schemas.microsoft.com/office/drawing/2014/main" id="{53FDEA5D-1728-6640-8921-96D20DDC4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87" y="1825625"/>
            <a:ext cx="77612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23859-06BF-E048-B9B0-694F7CDE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“Real” program in RTL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C6B5B-F93A-AA41-AEF3-82211FE91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dirty="0"/>
              <a:t>immediate, 0xa3, bus1-&gt; r[0] 			# </a:t>
            </a:r>
            <a:r>
              <a:rPr lang="en" dirty="0" err="1"/>
              <a:t>ldi</a:t>
            </a:r>
            <a:r>
              <a:rPr lang="en" dirty="0"/>
              <a:t> r0,0xa3 </a:t>
            </a:r>
          </a:p>
          <a:p>
            <a:pPr marL="0" indent="0">
              <a:buNone/>
            </a:pPr>
            <a:r>
              <a:rPr lang="en" dirty="0"/>
              <a:t>memory, r[0]-&gt;bus0, bus1-&gt; r[1], load 	# </a:t>
            </a:r>
            <a:r>
              <a:rPr lang="en" dirty="0" err="1"/>
              <a:t>ld</a:t>
            </a:r>
            <a:r>
              <a:rPr lang="en" dirty="0"/>
              <a:t> r0,r1 </a:t>
            </a:r>
          </a:p>
          <a:p>
            <a:pPr marL="0" indent="0">
              <a:buNone/>
            </a:pPr>
            <a:r>
              <a:rPr lang="en" dirty="0"/>
              <a:t>immediate, 1, bus1-&gt;r[2] 			# </a:t>
            </a:r>
            <a:r>
              <a:rPr lang="en" dirty="0" err="1"/>
              <a:t>ldi</a:t>
            </a:r>
            <a:r>
              <a:rPr lang="en" dirty="0"/>
              <a:t> r2,1 </a:t>
            </a:r>
          </a:p>
          <a:p>
            <a:pPr marL="0" indent="0">
              <a:buNone/>
            </a:pPr>
            <a:r>
              <a:rPr lang="en" dirty="0"/>
              <a:t>r[1]-&gt;bus0, r[2]-&gt;bus1, add 			# add r1,r2 	1st cycle </a:t>
            </a:r>
          </a:p>
          <a:p>
            <a:pPr marL="0" indent="0">
              <a:buNone/>
            </a:pPr>
            <a:r>
              <a:rPr lang="en" dirty="0"/>
              <a:t>result, bus1-&gt;r[2] 					#		2nd cycle </a:t>
            </a:r>
          </a:p>
          <a:p>
            <a:pPr marL="0" indent="0">
              <a:buNone/>
            </a:pPr>
            <a:r>
              <a:rPr lang="en" dirty="0"/>
              <a:t>r[0]-&gt;bus0, r[2]-&gt;bus1, store 			# </a:t>
            </a:r>
            <a:r>
              <a:rPr lang="en" dirty="0" err="1"/>
              <a:t>st</a:t>
            </a:r>
            <a:r>
              <a:rPr lang="en" dirty="0"/>
              <a:t> r0,r2 </a:t>
            </a:r>
          </a:p>
          <a:p>
            <a:pPr marL="0" indent="0">
              <a:buNone/>
            </a:pPr>
            <a:endParaRPr lang="en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737FC4-5C67-D348-AC50-8611A650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51" y="4840887"/>
            <a:ext cx="10221097" cy="16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1C6F0-A1DF-564B-AA6C-00BBF660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Sequencer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60D3A-B4AA-4245-83AD-FF6B0C2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execution cycle:</a:t>
            </a:r>
          </a:p>
          <a:p>
            <a:r>
              <a:rPr lang="en" dirty="0"/>
              <a:t>fetch, phase1, phase2, . . . </a:t>
            </a:r>
            <a:r>
              <a:rPr lang="en" dirty="0" err="1"/>
              <a:t>phasen</a:t>
            </a:r>
            <a:r>
              <a:rPr lang="en" dirty="0"/>
              <a:t>, fetch, phase1,. . . </a:t>
            </a:r>
          </a:p>
          <a:p>
            <a:r>
              <a:rPr lang="en-US" dirty="0"/>
              <a:t>Instruction machine can reset the sequencer cycle and start fetch of the next instruction</a:t>
            </a:r>
          </a:p>
          <a:p>
            <a:pPr lvl="1"/>
            <a:r>
              <a:rPr lang="en-US" dirty="0"/>
              <a:t>This allows instructions with different number of phases</a:t>
            </a:r>
          </a:p>
          <a:p>
            <a:r>
              <a:rPr lang="en-US" dirty="0"/>
              <a:t>Core of the sequencer is three-bit register incremented at every falling edge of the clock</a:t>
            </a:r>
          </a:p>
          <a:p>
            <a:r>
              <a:rPr lang="en-US" dirty="0"/>
              <a:t>This allows 8 phases in the single instruction</a:t>
            </a:r>
          </a:p>
          <a:p>
            <a:r>
              <a:rPr lang="en-US" dirty="0"/>
              <a:t>Currently most complex CdM-8 instruction (</a:t>
            </a:r>
            <a:r>
              <a:rPr lang="en-US" dirty="0" err="1"/>
              <a:t>ioi</a:t>
            </a:r>
            <a:r>
              <a:rPr lang="en-US" dirty="0"/>
              <a:t>) requires 6 phases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89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B21DA-470B-C44C-898E-A9DA38A1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machine (CPU control unit)</a:t>
            </a: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194B3-3956-0F4A-9859-70656D0C999F}"/>
              </a:ext>
            </a:extLst>
          </p:cNvPr>
          <p:cNvSpPr/>
          <p:nvPr/>
        </p:nvSpPr>
        <p:spPr>
          <a:xfrm>
            <a:off x="5502821" y="3554426"/>
            <a:ext cx="1214514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Primary Decoder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AD749-735E-BF44-99E7-2D64F5968B22}"/>
              </a:ext>
            </a:extLst>
          </p:cNvPr>
          <p:cNvSpPr/>
          <p:nvPr/>
        </p:nvSpPr>
        <p:spPr>
          <a:xfrm>
            <a:off x="5362385" y="2253214"/>
            <a:ext cx="1495386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Secondary Decoder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6042C-C413-3B43-A6C3-FB035E95DD36}"/>
              </a:ext>
            </a:extLst>
          </p:cNvPr>
          <p:cNvSpPr/>
          <p:nvPr/>
        </p:nvSpPr>
        <p:spPr>
          <a:xfrm>
            <a:off x="3137037" y="2254264"/>
            <a:ext cx="1305338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Sequencer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4AA58-B86D-D248-A4F5-E36057A643F8}"/>
              </a:ext>
            </a:extLst>
          </p:cNvPr>
          <p:cNvSpPr/>
          <p:nvPr/>
        </p:nvSpPr>
        <p:spPr>
          <a:xfrm>
            <a:off x="5381209" y="4772749"/>
            <a:ext cx="1457739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538B96-B2BC-AD4E-9040-890ECC32A8AF}"/>
              </a:ext>
            </a:extLst>
          </p:cNvPr>
          <p:cNvSpPr/>
          <p:nvPr/>
        </p:nvSpPr>
        <p:spPr>
          <a:xfrm>
            <a:off x="1401897" y="4772749"/>
            <a:ext cx="1112474" cy="69573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838C6-591D-D34B-8221-E6A7D336C164}"/>
              </a:ext>
            </a:extLst>
          </p:cNvPr>
          <p:cNvSpPr/>
          <p:nvPr/>
        </p:nvSpPr>
        <p:spPr>
          <a:xfrm>
            <a:off x="3387515" y="4772749"/>
            <a:ext cx="1108056" cy="69573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Memory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51C646BC-6A7A-8544-99B9-BC44181EB764}"/>
              </a:ext>
            </a:extLst>
          </p:cNvPr>
          <p:cNvCxnSpPr/>
          <p:nvPr/>
        </p:nvCxnSpPr>
        <p:spPr>
          <a:xfrm>
            <a:off x="3794479" y="3883404"/>
            <a:ext cx="0" cy="889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9">
            <a:extLst>
              <a:ext uri="{FF2B5EF4-FFF2-40B4-BE49-F238E27FC236}">
                <a16:creationId xmlns:a16="http://schemas.microsoft.com/office/drawing/2014/main" id="{3FB751A5-0E45-0740-977B-195314C5E3CC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6110078" y="2948953"/>
            <a:ext cx="0" cy="605473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0">
            <a:extLst>
              <a:ext uri="{FF2B5EF4-FFF2-40B4-BE49-F238E27FC236}">
                <a16:creationId xmlns:a16="http://schemas.microsoft.com/office/drawing/2014/main" id="{CE1CA522-4F21-0641-996E-F75600BA964F}"/>
              </a:ext>
            </a:extLst>
          </p:cNvPr>
          <p:cNvCxnSpPr>
            <a:stCxn id="7" idx="0"/>
            <a:endCxn id="4" idx="2"/>
          </p:cNvCxnSpPr>
          <p:nvPr/>
        </p:nvCxnSpPr>
        <p:spPr>
          <a:xfrm flipH="1" flipV="1">
            <a:off x="6110078" y="4250165"/>
            <a:ext cx="1" cy="522584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3">
            <a:extLst>
              <a:ext uri="{FF2B5EF4-FFF2-40B4-BE49-F238E27FC236}">
                <a16:creationId xmlns:a16="http://schemas.microsoft.com/office/drawing/2014/main" id="{4B7718E0-9C48-0D4D-BEF8-052D279927F7}"/>
              </a:ext>
            </a:extLst>
          </p:cNvPr>
          <p:cNvCxnSpPr/>
          <p:nvPr/>
        </p:nvCxnSpPr>
        <p:spPr>
          <a:xfrm>
            <a:off x="2514371" y="5120618"/>
            <a:ext cx="873144" cy="0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6">
            <a:extLst>
              <a:ext uri="{FF2B5EF4-FFF2-40B4-BE49-F238E27FC236}">
                <a16:creationId xmlns:a16="http://schemas.microsoft.com/office/drawing/2014/main" id="{39A6118D-FBDE-5747-B971-3E74459547A6}"/>
              </a:ext>
            </a:extLst>
          </p:cNvPr>
          <p:cNvCxnSpPr/>
          <p:nvPr/>
        </p:nvCxnSpPr>
        <p:spPr>
          <a:xfrm flipH="1">
            <a:off x="4132141" y="3281363"/>
            <a:ext cx="1977938" cy="1"/>
          </a:xfrm>
          <a:prstGeom prst="straightConnector1">
            <a:avLst/>
          </a:prstGeom>
          <a:ln w="76200" cmpd="tri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5">
            <a:extLst>
              <a:ext uri="{FF2B5EF4-FFF2-40B4-BE49-F238E27FC236}">
                <a16:creationId xmlns:a16="http://schemas.microsoft.com/office/drawing/2014/main" id="{12BCC3B3-92AA-8447-ACE2-3FE3E0A76FCC}"/>
              </a:ext>
            </a:extLst>
          </p:cNvPr>
          <p:cNvCxnSpPr>
            <a:stCxn id="9" idx="3"/>
            <a:endCxn id="7" idx="1"/>
          </p:cNvCxnSpPr>
          <p:nvPr/>
        </p:nvCxnSpPr>
        <p:spPr>
          <a:xfrm>
            <a:off x="4495571" y="5120619"/>
            <a:ext cx="885638" cy="0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8">
            <a:extLst>
              <a:ext uri="{FF2B5EF4-FFF2-40B4-BE49-F238E27FC236}">
                <a16:creationId xmlns:a16="http://schemas.microsoft.com/office/drawing/2014/main" id="{6C0AB2F9-7666-D848-8124-4F8502339C1E}"/>
              </a:ext>
            </a:extLst>
          </p:cNvPr>
          <p:cNvCxnSpPr>
            <a:endCxn id="8" idx="0"/>
          </p:cNvCxnSpPr>
          <p:nvPr/>
        </p:nvCxnSpPr>
        <p:spPr>
          <a:xfrm flipH="1">
            <a:off x="1958134" y="3859692"/>
            <a:ext cx="1497862" cy="913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53">
            <a:extLst>
              <a:ext uri="{FF2B5EF4-FFF2-40B4-BE49-F238E27FC236}">
                <a16:creationId xmlns:a16="http://schemas.microsoft.com/office/drawing/2014/main" id="{3EE0016D-182F-114A-963F-D31B7A15F6FB}"/>
              </a:ext>
            </a:extLst>
          </p:cNvPr>
          <p:cNvCxnSpPr/>
          <p:nvPr/>
        </p:nvCxnSpPr>
        <p:spPr>
          <a:xfrm>
            <a:off x="3789707" y="2901453"/>
            <a:ext cx="4772" cy="475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64">
            <a:extLst>
              <a:ext uri="{FF2B5EF4-FFF2-40B4-BE49-F238E27FC236}">
                <a16:creationId xmlns:a16="http://schemas.microsoft.com/office/drawing/2014/main" id="{30E97825-DC3D-8A4D-A369-566BA84BB673}"/>
              </a:ext>
            </a:extLst>
          </p:cNvPr>
          <p:cNvCxnSpPr/>
          <p:nvPr/>
        </p:nvCxnSpPr>
        <p:spPr>
          <a:xfrm flipV="1">
            <a:off x="4175210" y="2904782"/>
            <a:ext cx="0" cy="376581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1">
            <a:extLst>
              <a:ext uri="{FF2B5EF4-FFF2-40B4-BE49-F238E27FC236}">
                <a16:creationId xmlns:a16="http://schemas.microsoft.com/office/drawing/2014/main" id="{9750635A-E9F6-334D-93D9-92DB4B372B52}"/>
              </a:ext>
            </a:extLst>
          </p:cNvPr>
          <p:cNvCxnSpPr/>
          <p:nvPr/>
        </p:nvCxnSpPr>
        <p:spPr>
          <a:xfrm>
            <a:off x="4442375" y="2425482"/>
            <a:ext cx="9200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74">
            <a:extLst>
              <a:ext uri="{FF2B5EF4-FFF2-40B4-BE49-F238E27FC236}">
                <a16:creationId xmlns:a16="http://schemas.microsoft.com/office/drawing/2014/main" id="{57A4A181-F9D8-0A4A-81C1-26488BADF84F}"/>
              </a:ext>
            </a:extLst>
          </p:cNvPr>
          <p:cNvCxnSpPr>
            <a:stCxn id="6" idx="3"/>
            <a:endCxn id="5" idx="1"/>
          </p:cNvCxnSpPr>
          <p:nvPr/>
        </p:nvCxnSpPr>
        <p:spPr>
          <a:xfrm flipV="1">
            <a:off x="4442375" y="2601084"/>
            <a:ext cx="920010" cy="1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6">
            <a:extLst>
              <a:ext uri="{FF2B5EF4-FFF2-40B4-BE49-F238E27FC236}">
                <a16:creationId xmlns:a16="http://schemas.microsoft.com/office/drawing/2014/main" id="{E717D062-917F-3E4F-80B5-340093D707A5}"/>
              </a:ext>
            </a:extLst>
          </p:cNvPr>
          <p:cNvCxnSpPr/>
          <p:nvPr/>
        </p:nvCxnSpPr>
        <p:spPr>
          <a:xfrm>
            <a:off x="6852087" y="2348845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77">
            <a:extLst>
              <a:ext uri="{FF2B5EF4-FFF2-40B4-BE49-F238E27FC236}">
                <a16:creationId xmlns:a16="http://schemas.microsoft.com/office/drawing/2014/main" id="{32BF8597-8AD7-884E-BEC6-51F0B5273BBD}"/>
              </a:ext>
            </a:extLst>
          </p:cNvPr>
          <p:cNvCxnSpPr/>
          <p:nvPr/>
        </p:nvCxnSpPr>
        <p:spPr>
          <a:xfrm>
            <a:off x="6852087" y="2437182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78">
            <a:extLst>
              <a:ext uri="{FF2B5EF4-FFF2-40B4-BE49-F238E27FC236}">
                <a16:creationId xmlns:a16="http://schemas.microsoft.com/office/drawing/2014/main" id="{8E3584A1-2156-BA49-A611-242962FB7DFF}"/>
              </a:ext>
            </a:extLst>
          </p:cNvPr>
          <p:cNvCxnSpPr/>
          <p:nvPr/>
        </p:nvCxnSpPr>
        <p:spPr>
          <a:xfrm>
            <a:off x="6852087" y="2542453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9">
            <a:extLst>
              <a:ext uri="{FF2B5EF4-FFF2-40B4-BE49-F238E27FC236}">
                <a16:creationId xmlns:a16="http://schemas.microsoft.com/office/drawing/2014/main" id="{81C3B77B-A848-2B44-AF05-474C1216AE80}"/>
              </a:ext>
            </a:extLst>
          </p:cNvPr>
          <p:cNvCxnSpPr/>
          <p:nvPr/>
        </p:nvCxnSpPr>
        <p:spPr>
          <a:xfrm>
            <a:off x="6852087" y="2630790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A23E9C6-D8F4-3C44-B1B6-CFC99A96E00F}"/>
              </a:ext>
            </a:extLst>
          </p:cNvPr>
          <p:cNvSpPr txBox="1"/>
          <p:nvPr/>
        </p:nvSpPr>
        <p:spPr>
          <a:xfrm>
            <a:off x="7155265" y="245523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72C81C-C93A-3840-8F7E-89807339FD5C}"/>
              </a:ext>
            </a:extLst>
          </p:cNvPr>
          <p:cNvSpPr txBox="1"/>
          <p:nvPr/>
        </p:nvSpPr>
        <p:spPr>
          <a:xfrm>
            <a:off x="4401436" y="2135756"/>
            <a:ext cx="831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phase1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E7311A-B388-7842-ABB4-BC4F9B1D0891}"/>
              </a:ext>
            </a:extLst>
          </p:cNvPr>
          <p:cNvSpPr txBox="1"/>
          <p:nvPr/>
        </p:nvSpPr>
        <p:spPr>
          <a:xfrm>
            <a:off x="4401436" y="2610529"/>
            <a:ext cx="831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phase2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BCC21-04E0-9F46-B0E4-339D65773C1C}"/>
              </a:ext>
            </a:extLst>
          </p:cNvPr>
          <p:cNvSpPr txBox="1"/>
          <p:nvPr/>
        </p:nvSpPr>
        <p:spPr>
          <a:xfrm>
            <a:off x="2971963" y="2989219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fetch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8CF992-4A7A-6046-9B8D-A63E93B4E792}"/>
              </a:ext>
            </a:extLst>
          </p:cNvPr>
          <p:cNvSpPr txBox="1"/>
          <p:nvPr/>
        </p:nvSpPr>
        <p:spPr>
          <a:xfrm>
            <a:off x="1672185" y="4100978"/>
            <a:ext cx="93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PC=PC+1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C34DEC-B39D-5C46-804F-D2A5A2A34F2B}"/>
              </a:ext>
            </a:extLst>
          </p:cNvPr>
          <p:cNvSpPr txBox="1"/>
          <p:nvPr/>
        </p:nvSpPr>
        <p:spPr>
          <a:xfrm>
            <a:off x="3242657" y="4069016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read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38A63B-2BD5-B342-8BAD-DA547BF4C59D}"/>
              </a:ext>
            </a:extLst>
          </p:cNvPr>
          <p:cNvSpPr txBox="1"/>
          <p:nvPr/>
        </p:nvSpPr>
        <p:spPr>
          <a:xfrm>
            <a:off x="2611026" y="4799287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addr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B4FD1-30E6-2C4F-9453-2DD012356AF5}"/>
              </a:ext>
            </a:extLst>
          </p:cNvPr>
          <p:cNvSpPr txBox="1"/>
          <p:nvPr/>
        </p:nvSpPr>
        <p:spPr>
          <a:xfrm>
            <a:off x="4467261" y="4766901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instr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E2E8C7-BCA9-4C44-9233-E45A33045A80}"/>
              </a:ext>
            </a:extLst>
          </p:cNvPr>
          <p:cNvSpPr txBox="1"/>
          <p:nvPr/>
        </p:nvSpPr>
        <p:spPr>
          <a:xfrm>
            <a:off x="5386716" y="4446897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instr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BD3207-77A0-8F4B-A1A7-BB87CD19565D}"/>
              </a:ext>
            </a:extLst>
          </p:cNvPr>
          <p:cNvSpPr txBox="1"/>
          <p:nvPr/>
        </p:nvSpPr>
        <p:spPr>
          <a:xfrm>
            <a:off x="4780051" y="2971520"/>
            <a:ext cx="93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op-code</a:t>
            </a:r>
          </a:p>
        </p:txBody>
      </p:sp>
      <p:cxnSp>
        <p:nvCxnSpPr>
          <p:cNvPr id="35" name="Straight Arrow Connector 101">
            <a:extLst>
              <a:ext uri="{FF2B5EF4-FFF2-40B4-BE49-F238E27FC236}">
                <a16:creationId xmlns:a16="http://schemas.microsoft.com/office/drawing/2014/main" id="{158680AD-F7FA-FB41-905A-44C5197C7250}"/>
              </a:ext>
            </a:extLst>
          </p:cNvPr>
          <p:cNvCxnSpPr>
            <a:stCxn id="7" idx="3"/>
          </p:cNvCxnSpPr>
          <p:nvPr/>
        </p:nvCxnSpPr>
        <p:spPr>
          <a:xfrm flipV="1">
            <a:off x="6838948" y="5103010"/>
            <a:ext cx="2665959" cy="17609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662E18A-DE6A-0748-B96E-F755B322E820}"/>
              </a:ext>
            </a:extLst>
          </p:cNvPr>
          <p:cNvSpPr txBox="1"/>
          <p:nvPr/>
        </p:nvSpPr>
        <p:spPr>
          <a:xfrm>
            <a:off x="8325811" y="5073091"/>
            <a:ext cx="11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DP </a:t>
            </a:r>
            <a:b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selectors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439E17-C0BD-DB43-86E6-F0FB83E1B536}"/>
              </a:ext>
            </a:extLst>
          </p:cNvPr>
          <p:cNvSpPr txBox="1"/>
          <p:nvPr/>
        </p:nvSpPr>
        <p:spPr>
          <a:xfrm>
            <a:off x="6838948" y="1825625"/>
            <a:ext cx="1046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DP </a:t>
            </a:r>
            <a:b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triggers</a:t>
            </a:r>
          </a:p>
        </p:txBody>
      </p:sp>
      <p:cxnSp>
        <p:nvCxnSpPr>
          <p:cNvPr id="38" name="Straight Arrow Connector 112">
            <a:extLst>
              <a:ext uri="{FF2B5EF4-FFF2-40B4-BE49-F238E27FC236}">
                <a16:creationId xmlns:a16="http://schemas.microsoft.com/office/drawing/2014/main" id="{8C42D6D2-E7C5-5349-922F-CA9A498B9432}"/>
              </a:ext>
            </a:extLst>
          </p:cNvPr>
          <p:cNvCxnSpPr/>
          <p:nvPr/>
        </p:nvCxnSpPr>
        <p:spPr>
          <a:xfrm flipV="1">
            <a:off x="5164858" y="4922843"/>
            <a:ext cx="216351" cy="1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D1E60A-314F-034D-B472-A6C62C767166}"/>
              </a:ext>
            </a:extLst>
          </p:cNvPr>
          <p:cNvSpPr txBox="1"/>
          <p:nvPr/>
        </p:nvSpPr>
        <p:spPr>
          <a:xfrm>
            <a:off x="4495571" y="4069016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latch</a:t>
            </a:r>
          </a:p>
        </p:txBody>
      </p:sp>
      <p:cxnSp>
        <p:nvCxnSpPr>
          <p:cNvPr id="40" name="Straight Connector 116">
            <a:extLst>
              <a:ext uri="{FF2B5EF4-FFF2-40B4-BE49-F238E27FC236}">
                <a16:creationId xmlns:a16="http://schemas.microsoft.com/office/drawing/2014/main" id="{1AC07B80-9C32-2548-A056-75977E9804B5}"/>
              </a:ext>
            </a:extLst>
          </p:cNvPr>
          <p:cNvCxnSpPr/>
          <p:nvPr/>
        </p:nvCxnSpPr>
        <p:spPr>
          <a:xfrm flipH="1" flipV="1">
            <a:off x="4132962" y="3859692"/>
            <a:ext cx="1031896" cy="1064384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5F4C2A-F6E6-E047-818B-6C66A1F88F80}"/>
              </a:ext>
            </a:extLst>
          </p:cNvPr>
          <p:cNvSpPr txBox="1"/>
          <p:nvPr/>
        </p:nvSpPr>
        <p:spPr>
          <a:xfrm>
            <a:off x="2312881" y="5442422"/>
            <a:ext cx="1318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366FF"/>
                </a:solidFill>
                <a:latin typeface="Calibri"/>
                <a:cs typeface="Calibri"/>
              </a:rPr>
              <a:t>shared with DP</a:t>
            </a: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F78EB04B-A0BA-CE46-8BA2-1397C2AB80E3}"/>
              </a:ext>
            </a:extLst>
          </p:cNvPr>
          <p:cNvSpPr/>
          <p:nvPr/>
        </p:nvSpPr>
        <p:spPr>
          <a:xfrm>
            <a:off x="8705930" y="3561423"/>
            <a:ext cx="365512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PS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43C710DE-7D0A-D44E-939F-600330DE6330}"/>
              </a:ext>
            </a:extLst>
          </p:cNvPr>
          <p:cNvSpPr/>
          <p:nvPr/>
        </p:nvSpPr>
        <p:spPr>
          <a:xfrm>
            <a:off x="7362661" y="3623676"/>
            <a:ext cx="768230" cy="557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branch logic</a:t>
            </a:r>
          </a:p>
        </p:txBody>
      </p:sp>
      <p:cxnSp>
        <p:nvCxnSpPr>
          <p:cNvPr id="44" name="Straight Arrow Connector 42">
            <a:extLst>
              <a:ext uri="{FF2B5EF4-FFF2-40B4-BE49-F238E27FC236}">
                <a16:creationId xmlns:a16="http://schemas.microsoft.com/office/drawing/2014/main" id="{9B676ECC-5910-8941-8FB3-F2F4F8B35AB2}"/>
              </a:ext>
            </a:extLst>
          </p:cNvPr>
          <p:cNvCxnSpPr>
            <a:stCxn id="42" idx="1"/>
            <a:endCxn id="43" idx="3"/>
          </p:cNvCxnSpPr>
          <p:nvPr/>
        </p:nvCxnSpPr>
        <p:spPr>
          <a:xfrm flipH="1" flipV="1">
            <a:off x="8130891" y="3902296"/>
            <a:ext cx="575039" cy="6997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3F144B-BE70-1A41-B548-BF105C98E8D3}"/>
              </a:ext>
            </a:extLst>
          </p:cNvPr>
          <p:cNvSpPr txBox="1"/>
          <p:nvPr/>
        </p:nvSpPr>
        <p:spPr>
          <a:xfrm>
            <a:off x="9041678" y="4026995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CVZN</a:t>
            </a:r>
          </a:p>
        </p:txBody>
      </p:sp>
      <p:cxnSp>
        <p:nvCxnSpPr>
          <p:cNvPr id="46" name="Straight Arrow Connector 47">
            <a:extLst>
              <a:ext uri="{FF2B5EF4-FFF2-40B4-BE49-F238E27FC236}">
                <a16:creationId xmlns:a16="http://schemas.microsoft.com/office/drawing/2014/main" id="{EAF60209-ECCF-ED44-A26E-EDFCDC0A98CF}"/>
              </a:ext>
            </a:extLst>
          </p:cNvPr>
          <p:cNvCxnSpPr>
            <a:endCxn id="43" idx="2"/>
          </p:cNvCxnSpPr>
          <p:nvPr/>
        </p:nvCxnSpPr>
        <p:spPr>
          <a:xfrm flipV="1">
            <a:off x="7742705" y="4180915"/>
            <a:ext cx="4071" cy="922096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FFFA374-BC08-9044-8DBF-B890EAA33464}"/>
              </a:ext>
            </a:extLst>
          </p:cNvPr>
          <p:cNvSpPr txBox="1"/>
          <p:nvPr/>
        </p:nvSpPr>
        <p:spPr>
          <a:xfrm>
            <a:off x="7742706" y="4442573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cond</a:t>
            </a:r>
          </a:p>
        </p:txBody>
      </p:sp>
      <p:cxnSp>
        <p:nvCxnSpPr>
          <p:cNvPr id="48" name="Straight Arrow Connector 50">
            <a:extLst>
              <a:ext uri="{FF2B5EF4-FFF2-40B4-BE49-F238E27FC236}">
                <a16:creationId xmlns:a16="http://schemas.microsoft.com/office/drawing/2014/main" id="{E89ADD30-4693-7343-B051-AC71D9FA416C}"/>
              </a:ext>
            </a:extLst>
          </p:cNvPr>
          <p:cNvCxnSpPr>
            <a:endCxn id="4" idx="3"/>
          </p:cNvCxnSpPr>
          <p:nvPr/>
        </p:nvCxnSpPr>
        <p:spPr>
          <a:xfrm flipH="1">
            <a:off x="6717335" y="3902296"/>
            <a:ext cx="656902" cy="0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42B417F-0742-7148-8B9E-14AA590920F6}"/>
              </a:ext>
            </a:extLst>
          </p:cNvPr>
          <p:cNvSpPr txBox="1"/>
          <p:nvPr/>
        </p:nvSpPr>
        <p:spPr>
          <a:xfrm>
            <a:off x="6727831" y="3518990"/>
            <a:ext cx="64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taken</a:t>
            </a:r>
          </a:p>
        </p:txBody>
      </p:sp>
      <p:cxnSp>
        <p:nvCxnSpPr>
          <p:cNvPr id="50" name="Straight Arrow Connector 51">
            <a:extLst>
              <a:ext uri="{FF2B5EF4-FFF2-40B4-BE49-F238E27FC236}">
                <a16:creationId xmlns:a16="http://schemas.microsoft.com/office/drawing/2014/main" id="{7CD90535-357E-1E43-88D3-3D80D6D9FE57}"/>
              </a:ext>
            </a:extLst>
          </p:cNvPr>
          <p:cNvCxnSpPr/>
          <p:nvPr/>
        </p:nvCxnSpPr>
        <p:spPr>
          <a:xfrm>
            <a:off x="8886125" y="2797581"/>
            <a:ext cx="0" cy="763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2">
            <a:extLst>
              <a:ext uri="{FF2B5EF4-FFF2-40B4-BE49-F238E27FC236}">
                <a16:creationId xmlns:a16="http://schemas.microsoft.com/office/drawing/2014/main" id="{46E1AF2A-667E-8543-A3EA-8D50376B0C0A}"/>
              </a:ext>
            </a:extLst>
          </p:cNvPr>
          <p:cNvCxnSpPr/>
          <p:nvPr/>
        </p:nvCxnSpPr>
        <p:spPr>
          <a:xfrm>
            <a:off x="6852087" y="2797581"/>
            <a:ext cx="2034038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44B125-733B-8C4C-9E42-69308627F10B}"/>
              </a:ext>
            </a:extLst>
          </p:cNvPr>
          <p:cNvSpPr txBox="1"/>
          <p:nvPr/>
        </p:nvSpPr>
        <p:spPr>
          <a:xfrm>
            <a:off x="8165323" y="2489804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latch</a:t>
            </a:r>
          </a:p>
        </p:txBody>
      </p:sp>
      <p:cxnSp>
        <p:nvCxnSpPr>
          <p:cNvPr id="53" name="Straight Arrow Connector 105">
            <a:extLst>
              <a:ext uri="{FF2B5EF4-FFF2-40B4-BE49-F238E27FC236}">
                <a16:creationId xmlns:a16="http://schemas.microsoft.com/office/drawing/2014/main" id="{42A7571F-7A16-D746-86C8-A4E3D205D0C6}"/>
              </a:ext>
            </a:extLst>
          </p:cNvPr>
          <p:cNvCxnSpPr/>
          <p:nvPr/>
        </p:nvCxnSpPr>
        <p:spPr>
          <a:xfrm flipH="1">
            <a:off x="9071442" y="3935807"/>
            <a:ext cx="433465" cy="0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3FC74DC-8169-714E-A995-3396B3319A99}"/>
              </a:ext>
            </a:extLst>
          </p:cNvPr>
          <p:cNvSpPr txBox="1"/>
          <p:nvPr/>
        </p:nvSpPr>
        <p:spPr>
          <a:xfrm>
            <a:off x="9041678" y="3376798"/>
            <a:ext cx="52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008000"/>
                </a:solidFill>
                <a:latin typeface="Calibri"/>
                <a:cs typeface="Calibri"/>
              </a:rPr>
              <a:t>from </a:t>
            </a:r>
            <a:br>
              <a:rPr lang="en-GB" sz="1200" i="1" dirty="0">
                <a:solidFill>
                  <a:srgbClr val="008000"/>
                </a:solidFill>
                <a:latin typeface="Calibri"/>
                <a:cs typeface="Calibri"/>
              </a:rPr>
            </a:br>
            <a:r>
              <a:rPr lang="en-GB" sz="1200" i="1" dirty="0">
                <a:solidFill>
                  <a:srgbClr val="008000"/>
                </a:solidFill>
                <a:latin typeface="Calibri"/>
                <a:cs typeface="Calibri"/>
              </a:rPr>
              <a:t>ALU</a:t>
            </a:r>
          </a:p>
        </p:txBody>
      </p:sp>
      <p:sp>
        <p:nvSpPr>
          <p:cNvPr id="55" name="Rectangle 111">
            <a:extLst>
              <a:ext uri="{FF2B5EF4-FFF2-40B4-BE49-F238E27FC236}">
                <a16:creationId xmlns:a16="http://schemas.microsoft.com/office/drawing/2014/main" id="{247000FC-D807-DF4C-998C-2C811A0146C5}"/>
              </a:ext>
            </a:extLst>
          </p:cNvPr>
          <p:cNvSpPr/>
          <p:nvPr/>
        </p:nvSpPr>
        <p:spPr>
          <a:xfrm>
            <a:off x="3455996" y="3355074"/>
            <a:ext cx="676966" cy="504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fetch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159748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94C73-71E7-5446-8615-6C5FABAB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decoder</a:t>
            </a:r>
            <a:endParaRPr lang="ru-RU" dirty="0"/>
          </a:p>
        </p:txBody>
      </p:sp>
      <p:pic>
        <p:nvPicPr>
          <p:cNvPr id="7169" name="Picture 1" descr="page1image67045616">
            <a:extLst>
              <a:ext uri="{FF2B5EF4-FFF2-40B4-BE49-F238E27FC236}">
                <a16:creationId xmlns:a16="http://schemas.microsoft.com/office/drawing/2014/main" id="{3A771CDD-FB69-5341-AC2A-CE36FF96CC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38" y="1825625"/>
            <a:ext cx="66379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8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1553A-FF1F-104C-960C-16824E91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</a:t>
            </a:r>
            <a:r>
              <a:rPr lang="en-US" dirty="0" err="1"/>
              <a:t>datapath</a:t>
            </a:r>
            <a:r>
              <a:rPr lang="en-US" dirty="0"/>
              <a:t> of CdM-8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054C7-AB84-7E4E-B3EE-E6E252D4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75605" cy="4351338"/>
          </a:xfrm>
        </p:spPr>
        <p:txBody>
          <a:bodyPr/>
          <a:lstStyle/>
          <a:p>
            <a:r>
              <a:rPr lang="en-US" dirty="0"/>
              <a:t>RR – result register (ALU output)</a:t>
            </a:r>
          </a:p>
          <a:p>
            <a:r>
              <a:rPr lang="en-US" dirty="0"/>
              <a:t>RX used by </a:t>
            </a:r>
            <a:r>
              <a:rPr lang="en-US" dirty="0" err="1"/>
              <a:t>jsr</a:t>
            </a:r>
            <a:r>
              <a:rPr lang="en-US" dirty="0"/>
              <a:t> logic for optimization</a:t>
            </a:r>
          </a:p>
          <a:p>
            <a:r>
              <a:rPr lang="en-US" dirty="0"/>
              <a:t>PS and SP have their own incrementors</a:t>
            </a:r>
            <a:endParaRPr lang="ru-RU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440638-B4CA-F44B-9B42-FE2C65BBABFB}"/>
              </a:ext>
            </a:extLst>
          </p:cNvPr>
          <p:cNvSpPr/>
          <p:nvPr/>
        </p:nvSpPr>
        <p:spPr>
          <a:xfrm>
            <a:off x="3668662" y="2621005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EFBAE2-A4DE-7240-AA59-453507F6C431}"/>
              </a:ext>
            </a:extLst>
          </p:cNvPr>
          <p:cNvSpPr/>
          <p:nvPr/>
        </p:nvSpPr>
        <p:spPr>
          <a:xfrm>
            <a:off x="4271191" y="2621005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F8C6D6-8017-5D48-885A-1B5A122B34AB}"/>
              </a:ext>
            </a:extLst>
          </p:cNvPr>
          <p:cNvSpPr/>
          <p:nvPr/>
        </p:nvSpPr>
        <p:spPr>
          <a:xfrm>
            <a:off x="4848688" y="2621005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416EAAD-78B0-9249-9EE2-86B267E52914}"/>
              </a:ext>
            </a:extLst>
          </p:cNvPr>
          <p:cNvSpPr/>
          <p:nvPr/>
        </p:nvSpPr>
        <p:spPr>
          <a:xfrm>
            <a:off x="5443425" y="2617885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r3</a:t>
            </a: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E344ACD1-BD5A-1B4B-8BEB-F33F5F40504C}"/>
              </a:ext>
            </a:extLst>
          </p:cNvPr>
          <p:cNvCxnSpPr>
            <a:cxnSpLocks/>
            <a:stCxn id="34" idx="2"/>
          </p:cNvCxnSpPr>
          <p:nvPr/>
        </p:nvCxnSpPr>
        <p:spPr>
          <a:xfrm flipV="1">
            <a:off x="3839051" y="2301336"/>
            <a:ext cx="5996515" cy="27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5880C5A7-F0AC-2241-B4AB-B295E817ACCA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3836873" y="3686658"/>
            <a:ext cx="6013133" cy="343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96D40C0A-2A44-5845-B6DC-15574D258A3C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866507" y="2306200"/>
            <a:ext cx="1332" cy="31480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36231CC7-7DA0-404E-9B2C-24D86CE05FEC}"/>
              </a:ext>
            </a:extLst>
          </p:cNvPr>
          <p:cNvCxnSpPr>
            <a:cxnSpLocks/>
          </p:cNvCxnSpPr>
          <p:nvPr/>
        </p:nvCxnSpPr>
        <p:spPr>
          <a:xfrm>
            <a:off x="10139284" y="2438298"/>
            <a:ext cx="226495" cy="16317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2C578812-3895-4A4E-9975-9A89CC1A0445}"/>
              </a:ext>
            </a:extLst>
          </p:cNvPr>
          <p:cNvCxnSpPr>
            <a:cxnSpLocks/>
          </p:cNvCxnSpPr>
          <p:nvPr/>
        </p:nvCxnSpPr>
        <p:spPr>
          <a:xfrm flipV="1">
            <a:off x="10139284" y="2438299"/>
            <a:ext cx="0" cy="270314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75DFDBBF-642E-7F42-A360-E73160D5C92E}"/>
              </a:ext>
            </a:extLst>
          </p:cNvPr>
          <p:cNvCxnSpPr>
            <a:cxnSpLocks/>
          </p:cNvCxnSpPr>
          <p:nvPr/>
        </p:nvCxnSpPr>
        <p:spPr>
          <a:xfrm>
            <a:off x="10139284" y="2708613"/>
            <a:ext cx="220145" cy="13856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AB4B06A-D761-4A4F-9EB5-93F20B47D427}"/>
              </a:ext>
            </a:extLst>
          </p:cNvPr>
          <p:cNvCxnSpPr>
            <a:cxnSpLocks/>
          </p:cNvCxnSpPr>
          <p:nvPr/>
        </p:nvCxnSpPr>
        <p:spPr>
          <a:xfrm flipV="1">
            <a:off x="10359429" y="2847173"/>
            <a:ext cx="0" cy="27242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>
            <a:extLst>
              <a:ext uri="{FF2B5EF4-FFF2-40B4-BE49-F238E27FC236}">
                <a16:creationId xmlns:a16="http://schemas.microsoft.com/office/drawing/2014/main" id="{8AB7485F-E693-1B48-8E30-4195E38AEBF9}"/>
              </a:ext>
            </a:extLst>
          </p:cNvPr>
          <p:cNvCxnSpPr>
            <a:cxnSpLocks/>
          </p:cNvCxnSpPr>
          <p:nvPr/>
        </p:nvCxnSpPr>
        <p:spPr>
          <a:xfrm>
            <a:off x="10351674" y="2590698"/>
            <a:ext cx="226495" cy="1631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49FD103D-4598-1340-AA2E-D28B92D26003}"/>
              </a:ext>
            </a:extLst>
          </p:cNvPr>
          <p:cNvCxnSpPr>
            <a:cxnSpLocks/>
          </p:cNvCxnSpPr>
          <p:nvPr/>
        </p:nvCxnSpPr>
        <p:spPr>
          <a:xfrm flipV="1">
            <a:off x="10578169" y="2753868"/>
            <a:ext cx="0" cy="481101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F23D3C27-96CD-2549-9395-21B89B8D7FD3}"/>
              </a:ext>
            </a:extLst>
          </p:cNvPr>
          <p:cNvCxnSpPr>
            <a:cxnSpLocks/>
          </p:cNvCxnSpPr>
          <p:nvPr/>
        </p:nvCxnSpPr>
        <p:spPr>
          <a:xfrm flipV="1">
            <a:off x="10126584" y="3125943"/>
            <a:ext cx="226495" cy="16317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C3947AC7-302C-0343-80E3-C22D8A413B4B}"/>
              </a:ext>
            </a:extLst>
          </p:cNvPr>
          <p:cNvCxnSpPr>
            <a:cxnSpLocks/>
          </p:cNvCxnSpPr>
          <p:nvPr/>
        </p:nvCxnSpPr>
        <p:spPr>
          <a:xfrm flipV="1">
            <a:off x="10126584" y="3295688"/>
            <a:ext cx="1" cy="26902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309BCE6A-12D8-4D4C-89E1-E8158B3810A4}"/>
              </a:ext>
            </a:extLst>
          </p:cNvPr>
          <p:cNvCxnSpPr>
            <a:cxnSpLocks/>
          </p:cNvCxnSpPr>
          <p:nvPr/>
        </p:nvCxnSpPr>
        <p:spPr>
          <a:xfrm flipV="1">
            <a:off x="10124844" y="3401538"/>
            <a:ext cx="226495" cy="1631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1527E846-81D9-5A46-A040-7C37C6B7F44A}"/>
              </a:ext>
            </a:extLst>
          </p:cNvPr>
          <p:cNvCxnSpPr>
            <a:cxnSpLocks/>
          </p:cNvCxnSpPr>
          <p:nvPr/>
        </p:nvCxnSpPr>
        <p:spPr>
          <a:xfrm flipV="1">
            <a:off x="10351674" y="3234968"/>
            <a:ext cx="226495" cy="16317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97C455-8746-9B4E-B37F-1B8CC88A5E27}"/>
              </a:ext>
            </a:extLst>
          </p:cNvPr>
          <p:cNvSpPr txBox="1"/>
          <p:nvPr/>
        </p:nvSpPr>
        <p:spPr>
          <a:xfrm>
            <a:off x="9931916" y="2833067"/>
            <a:ext cx="49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366FF"/>
                </a:solidFill>
              </a:rPr>
              <a:t>ALU</a:t>
            </a:r>
          </a:p>
        </p:txBody>
      </p: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E1CF6BAA-4120-B64C-904C-69BA7DA1B09C}"/>
              </a:ext>
            </a:extLst>
          </p:cNvPr>
          <p:cNvCxnSpPr>
            <a:cxnSpLocks/>
          </p:cNvCxnSpPr>
          <p:nvPr/>
        </p:nvCxnSpPr>
        <p:spPr>
          <a:xfrm>
            <a:off x="10386263" y="2398474"/>
            <a:ext cx="0" cy="202994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B897E068-D5EF-2949-A1CF-66796E7ABE77}"/>
              </a:ext>
            </a:extLst>
          </p:cNvPr>
          <p:cNvCxnSpPr>
            <a:cxnSpLocks/>
          </p:cNvCxnSpPr>
          <p:nvPr/>
        </p:nvCxnSpPr>
        <p:spPr>
          <a:xfrm>
            <a:off x="9850006" y="3431335"/>
            <a:ext cx="0" cy="255323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4">
            <a:extLst>
              <a:ext uri="{FF2B5EF4-FFF2-40B4-BE49-F238E27FC236}">
                <a16:creationId xmlns:a16="http://schemas.microsoft.com/office/drawing/2014/main" id="{4414CDFC-5C3D-2C42-85CC-D79046712A9F}"/>
              </a:ext>
            </a:extLst>
          </p:cNvPr>
          <p:cNvSpPr/>
          <p:nvPr/>
        </p:nvSpPr>
        <p:spPr>
          <a:xfrm>
            <a:off x="8476736" y="4154001"/>
            <a:ext cx="2101434" cy="184087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memory</a:t>
            </a:r>
          </a:p>
        </p:txBody>
      </p:sp>
      <p:cxnSp>
        <p:nvCxnSpPr>
          <p:cNvPr id="25" name="Straight Connector 25">
            <a:extLst>
              <a:ext uri="{FF2B5EF4-FFF2-40B4-BE49-F238E27FC236}">
                <a16:creationId xmlns:a16="http://schemas.microsoft.com/office/drawing/2014/main" id="{F138CCC7-B3FD-D34A-B8EC-6A2CFC7DB13D}"/>
              </a:ext>
            </a:extLst>
          </p:cNvPr>
          <p:cNvCxnSpPr>
            <a:cxnSpLocks/>
          </p:cNvCxnSpPr>
          <p:nvPr/>
        </p:nvCxnSpPr>
        <p:spPr>
          <a:xfrm flipV="1">
            <a:off x="8918286" y="2293500"/>
            <a:ext cx="0" cy="1860501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399E5100-111B-6C49-B3A7-F189F5B4502F}"/>
              </a:ext>
            </a:extLst>
          </p:cNvPr>
          <p:cNvCxnSpPr>
            <a:cxnSpLocks/>
            <a:endCxn id="36" idx="4"/>
          </p:cNvCxnSpPr>
          <p:nvPr/>
        </p:nvCxnSpPr>
        <p:spPr>
          <a:xfrm flipV="1">
            <a:off x="9250643" y="3720524"/>
            <a:ext cx="0" cy="433477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E2C21633-D173-624E-8279-EFC946C278CD}"/>
              </a:ext>
            </a:extLst>
          </p:cNvPr>
          <p:cNvCxnSpPr>
            <a:cxnSpLocks/>
          </p:cNvCxnSpPr>
          <p:nvPr/>
        </p:nvCxnSpPr>
        <p:spPr>
          <a:xfrm>
            <a:off x="10781339" y="2978672"/>
            <a:ext cx="0" cy="907514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8">
            <a:extLst>
              <a:ext uri="{FF2B5EF4-FFF2-40B4-BE49-F238E27FC236}">
                <a16:creationId xmlns:a16="http://schemas.microsoft.com/office/drawing/2014/main" id="{214C4524-AF4D-C049-A8D9-D7574097534D}"/>
              </a:ext>
            </a:extLst>
          </p:cNvPr>
          <p:cNvCxnSpPr>
            <a:cxnSpLocks/>
          </p:cNvCxnSpPr>
          <p:nvPr/>
        </p:nvCxnSpPr>
        <p:spPr>
          <a:xfrm flipH="1" flipV="1">
            <a:off x="3866507" y="3886186"/>
            <a:ext cx="6914836" cy="2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9">
            <a:extLst>
              <a:ext uri="{FF2B5EF4-FFF2-40B4-BE49-F238E27FC236}">
                <a16:creationId xmlns:a16="http://schemas.microsoft.com/office/drawing/2014/main" id="{77AD810B-6C95-0D47-BBE6-7FF2853F0D97}"/>
              </a:ext>
            </a:extLst>
          </p:cNvPr>
          <p:cNvCxnSpPr>
            <a:cxnSpLocks/>
          </p:cNvCxnSpPr>
          <p:nvPr/>
        </p:nvCxnSpPr>
        <p:spPr>
          <a:xfrm flipH="1" flipV="1">
            <a:off x="9835566" y="2580739"/>
            <a:ext cx="311838" cy="1874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0">
            <a:extLst>
              <a:ext uri="{FF2B5EF4-FFF2-40B4-BE49-F238E27FC236}">
                <a16:creationId xmlns:a16="http://schemas.microsoft.com/office/drawing/2014/main" id="{BDCF693F-AC0E-884D-B244-5D92EF3C9AE2}"/>
              </a:ext>
            </a:extLst>
          </p:cNvPr>
          <p:cNvCxnSpPr>
            <a:cxnSpLocks/>
          </p:cNvCxnSpPr>
          <p:nvPr/>
        </p:nvCxnSpPr>
        <p:spPr>
          <a:xfrm flipH="1" flipV="1">
            <a:off x="9850006" y="3431336"/>
            <a:ext cx="276578" cy="1874"/>
          </a:xfrm>
          <a:prstGeom prst="line">
            <a:avLst/>
          </a:prstGeom>
          <a:ln cap="rnd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44760633-C967-8647-8ED2-224C4BB97986}"/>
              </a:ext>
            </a:extLst>
          </p:cNvPr>
          <p:cNvCxnSpPr>
            <a:cxnSpLocks/>
          </p:cNvCxnSpPr>
          <p:nvPr/>
        </p:nvCxnSpPr>
        <p:spPr>
          <a:xfrm flipH="1">
            <a:off x="10578169" y="2978672"/>
            <a:ext cx="20317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034C3D-D779-4E48-B896-D5A79178065B}"/>
              </a:ext>
            </a:extLst>
          </p:cNvPr>
          <p:cNvSpPr txBox="1"/>
          <p:nvPr/>
        </p:nvSpPr>
        <p:spPr>
          <a:xfrm>
            <a:off x="8352301" y="2014182"/>
            <a:ext cx="53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bus0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8919A1-DCD3-5549-ACD6-936B4CB0DD98}"/>
              </a:ext>
            </a:extLst>
          </p:cNvPr>
          <p:cNvSpPr txBox="1"/>
          <p:nvPr/>
        </p:nvSpPr>
        <p:spPr>
          <a:xfrm>
            <a:off x="8322675" y="3398653"/>
            <a:ext cx="53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bus1</a:t>
            </a: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2B80EC77-85FA-E043-B182-4302536CB451}"/>
              </a:ext>
            </a:extLst>
          </p:cNvPr>
          <p:cNvSpPr/>
          <p:nvPr/>
        </p:nvSpPr>
        <p:spPr>
          <a:xfrm>
            <a:off x="3839051" y="2270173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F76E5121-19A9-A141-82ED-6867178E89F9}"/>
              </a:ext>
            </a:extLst>
          </p:cNvPr>
          <p:cNvSpPr/>
          <p:nvPr/>
        </p:nvSpPr>
        <p:spPr>
          <a:xfrm>
            <a:off x="8886835" y="2274740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EBC1893D-3459-0745-9643-F2C3C792BE21}"/>
              </a:ext>
            </a:extLst>
          </p:cNvPr>
          <p:cNvSpPr/>
          <p:nvPr/>
        </p:nvSpPr>
        <p:spPr>
          <a:xfrm>
            <a:off x="9221009" y="3674805"/>
            <a:ext cx="59268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48B34A-46A0-3A40-95CD-534058ABE762}"/>
              </a:ext>
            </a:extLst>
          </p:cNvPr>
          <p:cNvSpPr txBox="1"/>
          <p:nvPr/>
        </p:nvSpPr>
        <p:spPr>
          <a:xfrm>
            <a:off x="5543421" y="1825625"/>
            <a:ext cx="13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Register file</a:t>
            </a:r>
          </a:p>
        </p:txBody>
      </p:sp>
      <p:sp>
        <p:nvSpPr>
          <p:cNvPr id="38" name="Rectangle 41">
            <a:extLst>
              <a:ext uri="{FF2B5EF4-FFF2-40B4-BE49-F238E27FC236}">
                <a16:creationId xmlns:a16="http://schemas.microsoft.com/office/drawing/2014/main" id="{F8AFB186-75B9-4847-9120-D5FBE458E833}"/>
              </a:ext>
            </a:extLst>
          </p:cNvPr>
          <p:cNvSpPr/>
          <p:nvPr/>
        </p:nvSpPr>
        <p:spPr>
          <a:xfrm>
            <a:off x="6024942" y="2612539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RR</a:t>
            </a:r>
          </a:p>
        </p:txBody>
      </p:sp>
      <p:sp>
        <p:nvSpPr>
          <p:cNvPr id="39" name="Rectangle 42">
            <a:extLst>
              <a:ext uri="{FF2B5EF4-FFF2-40B4-BE49-F238E27FC236}">
                <a16:creationId xmlns:a16="http://schemas.microsoft.com/office/drawing/2014/main" id="{0E5F2421-54DA-3F4F-8C3E-82384B02F89C}"/>
              </a:ext>
            </a:extLst>
          </p:cNvPr>
          <p:cNvSpPr/>
          <p:nvPr/>
        </p:nvSpPr>
        <p:spPr>
          <a:xfrm>
            <a:off x="6619005" y="2621005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6C6437D8-FEEB-9249-8335-4B58FFC00E91}"/>
              </a:ext>
            </a:extLst>
          </p:cNvPr>
          <p:cNvSpPr/>
          <p:nvPr/>
        </p:nvSpPr>
        <p:spPr>
          <a:xfrm>
            <a:off x="7196502" y="2621005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91D85B11-C8E8-6D4A-9A4A-788B65FC4E1F}"/>
              </a:ext>
            </a:extLst>
          </p:cNvPr>
          <p:cNvSpPr/>
          <p:nvPr/>
        </p:nvSpPr>
        <p:spPr>
          <a:xfrm>
            <a:off x="7791239" y="2617885"/>
            <a:ext cx="395690" cy="6712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</a:t>
            </a:r>
          </a:p>
        </p:txBody>
      </p:sp>
      <p:sp>
        <p:nvSpPr>
          <p:cNvPr id="42" name="Oval 45">
            <a:extLst>
              <a:ext uri="{FF2B5EF4-FFF2-40B4-BE49-F238E27FC236}">
                <a16:creationId xmlns:a16="http://schemas.microsoft.com/office/drawing/2014/main" id="{AD54E664-46A1-2046-AD25-5BCC8F280E3D}"/>
              </a:ext>
            </a:extLst>
          </p:cNvPr>
          <p:cNvSpPr/>
          <p:nvPr/>
        </p:nvSpPr>
        <p:spPr>
          <a:xfrm>
            <a:off x="4431191" y="2270173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6">
            <a:extLst>
              <a:ext uri="{FF2B5EF4-FFF2-40B4-BE49-F238E27FC236}">
                <a16:creationId xmlns:a16="http://schemas.microsoft.com/office/drawing/2014/main" id="{A188372A-477A-6845-A7FF-94AD5B0EB9AD}"/>
              </a:ext>
            </a:extLst>
          </p:cNvPr>
          <p:cNvCxnSpPr>
            <a:cxnSpLocks/>
          </p:cNvCxnSpPr>
          <p:nvPr/>
        </p:nvCxnSpPr>
        <p:spPr>
          <a:xfrm flipH="1">
            <a:off x="4459023" y="2298395"/>
            <a:ext cx="1332" cy="31480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7">
            <a:extLst>
              <a:ext uri="{FF2B5EF4-FFF2-40B4-BE49-F238E27FC236}">
                <a16:creationId xmlns:a16="http://schemas.microsoft.com/office/drawing/2014/main" id="{9A72DEE1-1218-B549-8B6B-AA85E947239D}"/>
              </a:ext>
            </a:extLst>
          </p:cNvPr>
          <p:cNvSpPr/>
          <p:nvPr/>
        </p:nvSpPr>
        <p:spPr>
          <a:xfrm>
            <a:off x="5019625" y="2265170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8">
            <a:extLst>
              <a:ext uri="{FF2B5EF4-FFF2-40B4-BE49-F238E27FC236}">
                <a16:creationId xmlns:a16="http://schemas.microsoft.com/office/drawing/2014/main" id="{B79FF0C1-8F28-014C-B3BB-926487478DDD}"/>
              </a:ext>
            </a:extLst>
          </p:cNvPr>
          <p:cNvCxnSpPr>
            <a:cxnSpLocks/>
          </p:cNvCxnSpPr>
          <p:nvPr/>
        </p:nvCxnSpPr>
        <p:spPr>
          <a:xfrm flipH="1">
            <a:off x="5047457" y="2293392"/>
            <a:ext cx="1332" cy="31480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9">
            <a:extLst>
              <a:ext uri="{FF2B5EF4-FFF2-40B4-BE49-F238E27FC236}">
                <a16:creationId xmlns:a16="http://schemas.microsoft.com/office/drawing/2014/main" id="{AF61062B-393C-9D42-8D14-4945699DD68D}"/>
              </a:ext>
            </a:extLst>
          </p:cNvPr>
          <p:cNvSpPr/>
          <p:nvPr/>
        </p:nvSpPr>
        <p:spPr>
          <a:xfrm>
            <a:off x="5608059" y="2272866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50">
            <a:extLst>
              <a:ext uri="{FF2B5EF4-FFF2-40B4-BE49-F238E27FC236}">
                <a16:creationId xmlns:a16="http://schemas.microsoft.com/office/drawing/2014/main" id="{E927259F-BE88-F54F-9A89-31F7FA313A33}"/>
              </a:ext>
            </a:extLst>
          </p:cNvPr>
          <p:cNvCxnSpPr>
            <a:cxnSpLocks/>
          </p:cNvCxnSpPr>
          <p:nvPr/>
        </p:nvCxnSpPr>
        <p:spPr>
          <a:xfrm flipH="1">
            <a:off x="5635891" y="2301088"/>
            <a:ext cx="1332" cy="31480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51">
            <a:extLst>
              <a:ext uri="{FF2B5EF4-FFF2-40B4-BE49-F238E27FC236}">
                <a16:creationId xmlns:a16="http://schemas.microsoft.com/office/drawing/2014/main" id="{E9BF8D59-DABD-8746-A2D7-999507606F3D}"/>
              </a:ext>
            </a:extLst>
          </p:cNvPr>
          <p:cNvSpPr/>
          <p:nvPr/>
        </p:nvSpPr>
        <p:spPr>
          <a:xfrm flipV="1">
            <a:off x="6299054" y="3656246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52">
            <a:extLst>
              <a:ext uri="{FF2B5EF4-FFF2-40B4-BE49-F238E27FC236}">
                <a16:creationId xmlns:a16="http://schemas.microsoft.com/office/drawing/2014/main" id="{41BAC2E8-DBA1-3D41-9EA5-18AC8917056D}"/>
              </a:ext>
            </a:extLst>
          </p:cNvPr>
          <p:cNvCxnSpPr>
            <a:cxnSpLocks/>
          </p:cNvCxnSpPr>
          <p:nvPr/>
        </p:nvCxnSpPr>
        <p:spPr>
          <a:xfrm flipV="1">
            <a:off x="6326083" y="3289113"/>
            <a:ext cx="0" cy="40290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53">
            <a:extLst>
              <a:ext uri="{FF2B5EF4-FFF2-40B4-BE49-F238E27FC236}">
                <a16:creationId xmlns:a16="http://schemas.microsoft.com/office/drawing/2014/main" id="{FB3636DF-29AA-CD43-BBCE-0D8D3D084A0D}"/>
              </a:ext>
            </a:extLst>
          </p:cNvPr>
          <p:cNvSpPr/>
          <p:nvPr/>
        </p:nvSpPr>
        <p:spPr>
          <a:xfrm>
            <a:off x="7357584" y="2269512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4">
            <a:extLst>
              <a:ext uri="{FF2B5EF4-FFF2-40B4-BE49-F238E27FC236}">
                <a16:creationId xmlns:a16="http://schemas.microsoft.com/office/drawing/2014/main" id="{466E3A07-DBF5-D94B-881E-2E3C8D61863E}"/>
              </a:ext>
            </a:extLst>
          </p:cNvPr>
          <p:cNvCxnSpPr>
            <a:cxnSpLocks/>
          </p:cNvCxnSpPr>
          <p:nvPr/>
        </p:nvCxnSpPr>
        <p:spPr>
          <a:xfrm flipH="1">
            <a:off x="7385416" y="2306200"/>
            <a:ext cx="1332" cy="31480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5">
            <a:extLst>
              <a:ext uri="{FF2B5EF4-FFF2-40B4-BE49-F238E27FC236}">
                <a16:creationId xmlns:a16="http://schemas.microsoft.com/office/drawing/2014/main" id="{3E67CC48-8D94-0B44-974E-4BBFC888297A}"/>
              </a:ext>
            </a:extLst>
          </p:cNvPr>
          <p:cNvSpPr/>
          <p:nvPr/>
        </p:nvSpPr>
        <p:spPr>
          <a:xfrm>
            <a:off x="7937551" y="2269512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6">
            <a:extLst>
              <a:ext uri="{FF2B5EF4-FFF2-40B4-BE49-F238E27FC236}">
                <a16:creationId xmlns:a16="http://schemas.microsoft.com/office/drawing/2014/main" id="{FC4CBF43-1887-164B-8E83-E58C8A63695C}"/>
              </a:ext>
            </a:extLst>
          </p:cNvPr>
          <p:cNvCxnSpPr>
            <a:cxnSpLocks/>
          </p:cNvCxnSpPr>
          <p:nvPr/>
        </p:nvCxnSpPr>
        <p:spPr>
          <a:xfrm flipH="1">
            <a:off x="7965383" y="2306200"/>
            <a:ext cx="1332" cy="31480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7">
            <a:extLst>
              <a:ext uri="{FF2B5EF4-FFF2-40B4-BE49-F238E27FC236}">
                <a16:creationId xmlns:a16="http://schemas.microsoft.com/office/drawing/2014/main" id="{E7665972-CEEF-1E40-8162-558B2F0A263D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866507" y="3292233"/>
            <a:ext cx="0" cy="39442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8">
            <a:extLst>
              <a:ext uri="{FF2B5EF4-FFF2-40B4-BE49-F238E27FC236}">
                <a16:creationId xmlns:a16="http://schemas.microsoft.com/office/drawing/2014/main" id="{AB0EAB6C-B643-B445-BC0D-E43800B7B5BA}"/>
              </a:ext>
            </a:extLst>
          </p:cNvPr>
          <p:cNvSpPr/>
          <p:nvPr/>
        </p:nvSpPr>
        <p:spPr>
          <a:xfrm>
            <a:off x="3836873" y="3652791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Connector 59">
            <a:extLst>
              <a:ext uri="{FF2B5EF4-FFF2-40B4-BE49-F238E27FC236}">
                <a16:creationId xmlns:a16="http://schemas.microsoft.com/office/drawing/2014/main" id="{AAE801F5-0FDC-F444-A5EF-38BFBAA8DD99}"/>
              </a:ext>
            </a:extLst>
          </p:cNvPr>
          <p:cNvCxnSpPr>
            <a:cxnSpLocks/>
          </p:cNvCxnSpPr>
          <p:nvPr/>
        </p:nvCxnSpPr>
        <p:spPr>
          <a:xfrm>
            <a:off x="4474157" y="3292233"/>
            <a:ext cx="0" cy="39442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60">
            <a:extLst>
              <a:ext uri="{FF2B5EF4-FFF2-40B4-BE49-F238E27FC236}">
                <a16:creationId xmlns:a16="http://schemas.microsoft.com/office/drawing/2014/main" id="{F994B385-7438-EB44-B1C2-4977962668C0}"/>
              </a:ext>
            </a:extLst>
          </p:cNvPr>
          <p:cNvSpPr/>
          <p:nvPr/>
        </p:nvSpPr>
        <p:spPr>
          <a:xfrm>
            <a:off x="4444523" y="3652791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61">
            <a:extLst>
              <a:ext uri="{FF2B5EF4-FFF2-40B4-BE49-F238E27FC236}">
                <a16:creationId xmlns:a16="http://schemas.microsoft.com/office/drawing/2014/main" id="{C89BA912-A88A-FD4A-AAA5-24A03F24DB04}"/>
              </a:ext>
            </a:extLst>
          </p:cNvPr>
          <p:cNvCxnSpPr>
            <a:cxnSpLocks/>
          </p:cNvCxnSpPr>
          <p:nvPr/>
        </p:nvCxnSpPr>
        <p:spPr>
          <a:xfrm>
            <a:off x="5052173" y="3292233"/>
            <a:ext cx="0" cy="39442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62">
            <a:extLst>
              <a:ext uri="{FF2B5EF4-FFF2-40B4-BE49-F238E27FC236}">
                <a16:creationId xmlns:a16="http://schemas.microsoft.com/office/drawing/2014/main" id="{D58DFACF-BBAD-EB4C-B7E5-972B771AC9C9}"/>
              </a:ext>
            </a:extLst>
          </p:cNvPr>
          <p:cNvSpPr/>
          <p:nvPr/>
        </p:nvSpPr>
        <p:spPr>
          <a:xfrm>
            <a:off x="5022539" y="3652791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63">
            <a:extLst>
              <a:ext uri="{FF2B5EF4-FFF2-40B4-BE49-F238E27FC236}">
                <a16:creationId xmlns:a16="http://schemas.microsoft.com/office/drawing/2014/main" id="{2B21A1FB-FD8C-124D-99C1-57D1EFC3587C}"/>
              </a:ext>
            </a:extLst>
          </p:cNvPr>
          <p:cNvCxnSpPr>
            <a:cxnSpLocks/>
          </p:cNvCxnSpPr>
          <p:nvPr/>
        </p:nvCxnSpPr>
        <p:spPr>
          <a:xfrm>
            <a:off x="5669624" y="3295688"/>
            <a:ext cx="0" cy="39442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4">
            <a:extLst>
              <a:ext uri="{FF2B5EF4-FFF2-40B4-BE49-F238E27FC236}">
                <a16:creationId xmlns:a16="http://schemas.microsoft.com/office/drawing/2014/main" id="{2268063A-1D5B-1649-9F87-519222FE08A1}"/>
              </a:ext>
            </a:extLst>
          </p:cNvPr>
          <p:cNvSpPr/>
          <p:nvPr/>
        </p:nvSpPr>
        <p:spPr>
          <a:xfrm>
            <a:off x="5639990" y="3656246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Connector 65">
            <a:extLst>
              <a:ext uri="{FF2B5EF4-FFF2-40B4-BE49-F238E27FC236}">
                <a16:creationId xmlns:a16="http://schemas.microsoft.com/office/drawing/2014/main" id="{A3CA7AF4-CBA8-594C-B245-24AF8A73602F}"/>
              </a:ext>
            </a:extLst>
          </p:cNvPr>
          <p:cNvCxnSpPr>
            <a:cxnSpLocks/>
          </p:cNvCxnSpPr>
          <p:nvPr/>
        </p:nvCxnSpPr>
        <p:spPr>
          <a:xfrm>
            <a:off x="6819480" y="3298365"/>
            <a:ext cx="0" cy="39442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6">
            <a:extLst>
              <a:ext uri="{FF2B5EF4-FFF2-40B4-BE49-F238E27FC236}">
                <a16:creationId xmlns:a16="http://schemas.microsoft.com/office/drawing/2014/main" id="{AC23A8F4-4B61-6B40-8855-CBDE430AD358}"/>
              </a:ext>
            </a:extLst>
          </p:cNvPr>
          <p:cNvSpPr/>
          <p:nvPr/>
        </p:nvSpPr>
        <p:spPr>
          <a:xfrm>
            <a:off x="6789846" y="3658923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Connector 67">
            <a:extLst>
              <a:ext uri="{FF2B5EF4-FFF2-40B4-BE49-F238E27FC236}">
                <a16:creationId xmlns:a16="http://schemas.microsoft.com/office/drawing/2014/main" id="{BD937679-03D7-5D48-A04A-26D8D36D973F}"/>
              </a:ext>
            </a:extLst>
          </p:cNvPr>
          <p:cNvCxnSpPr>
            <a:cxnSpLocks/>
          </p:cNvCxnSpPr>
          <p:nvPr/>
        </p:nvCxnSpPr>
        <p:spPr>
          <a:xfrm>
            <a:off x="7400604" y="3297587"/>
            <a:ext cx="0" cy="39442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8">
            <a:extLst>
              <a:ext uri="{FF2B5EF4-FFF2-40B4-BE49-F238E27FC236}">
                <a16:creationId xmlns:a16="http://schemas.microsoft.com/office/drawing/2014/main" id="{A66CA9E7-890B-F04C-8D8A-67EC13E70858}"/>
              </a:ext>
            </a:extLst>
          </p:cNvPr>
          <p:cNvSpPr/>
          <p:nvPr/>
        </p:nvSpPr>
        <p:spPr>
          <a:xfrm>
            <a:off x="7370970" y="3658145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9">
            <a:extLst>
              <a:ext uri="{FF2B5EF4-FFF2-40B4-BE49-F238E27FC236}">
                <a16:creationId xmlns:a16="http://schemas.microsoft.com/office/drawing/2014/main" id="{7F323BA2-2372-0C40-AE2F-DE2884EEA545}"/>
              </a:ext>
            </a:extLst>
          </p:cNvPr>
          <p:cNvCxnSpPr>
            <a:cxnSpLocks/>
          </p:cNvCxnSpPr>
          <p:nvPr/>
        </p:nvCxnSpPr>
        <p:spPr>
          <a:xfrm>
            <a:off x="7973262" y="3292576"/>
            <a:ext cx="0" cy="39442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70">
            <a:extLst>
              <a:ext uri="{FF2B5EF4-FFF2-40B4-BE49-F238E27FC236}">
                <a16:creationId xmlns:a16="http://schemas.microsoft.com/office/drawing/2014/main" id="{5389749D-13D3-EC4F-9D03-34A0FC883574}"/>
              </a:ext>
            </a:extLst>
          </p:cNvPr>
          <p:cNvSpPr/>
          <p:nvPr/>
        </p:nvSpPr>
        <p:spPr>
          <a:xfrm>
            <a:off x="7943628" y="3653134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71">
            <a:extLst>
              <a:ext uri="{FF2B5EF4-FFF2-40B4-BE49-F238E27FC236}">
                <a16:creationId xmlns:a16="http://schemas.microsoft.com/office/drawing/2014/main" id="{64C730E2-B25C-1E41-A10E-CDEAACC5FEC8}"/>
              </a:ext>
            </a:extLst>
          </p:cNvPr>
          <p:cNvCxnSpPr>
            <a:cxnSpLocks/>
            <a:stCxn id="38" idx="2"/>
            <a:endCxn id="82" idx="4"/>
          </p:cNvCxnSpPr>
          <p:nvPr/>
        </p:nvCxnSpPr>
        <p:spPr>
          <a:xfrm>
            <a:off x="6222787" y="3283767"/>
            <a:ext cx="3536" cy="636287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73">
            <a:extLst>
              <a:ext uri="{FF2B5EF4-FFF2-40B4-BE49-F238E27FC236}">
                <a16:creationId xmlns:a16="http://schemas.microsoft.com/office/drawing/2014/main" id="{13AECB2F-98AF-B341-859B-08A687F0F991}"/>
              </a:ext>
            </a:extLst>
          </p:cNvPr>
          <p:cNvCxnSpPr>
            <a:cxnSpLocks/>
          </p:cNvCxnSpPr>
          <p:nvPr/>
        </p:nvCxnSpPr>
        <p:spPr>
          <a:xfrm flipH="1">
            <a:off x="7016834" y="2991306"/>
            <a:ext cx="189488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08E009C-B183-6D45-A2B3-385534B9C230}"/>
              </a:ext>
            </a:extLst>
          </p:cNvPr>
          <p:cNvSpPr txBox="1"/>
          <p:nvPr/>
        </p:nvSpPr>
        <p:spPr>
          <a:xfrm>
            <a:off x="7867429" y="2590698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6600"/>
                </a:solidFill>
              </a:rPr>
              <a:t>±1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DC19EB-71F7-1041-85C8-9998A0FA4116}"/>
              </a:ext>
            </a:extLst>
          </p:cNvPr>
          <p:cNvSpPr txBox="1"/>
          <p:nvPr/>
        </p:nvSpPr>
        <p:spPr>
          <a:xfrm>
            <a:off x="7283229" y="2580663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6600"/>
                </a:solidFill>
              </a:rPr>
              <a:t>+1</a:t>
            </a:r>
          </a:p>
        </p:txBody>
      </p:sp>
      <p:cxnSp>
        <p:nvCxnSpPr>
          <p:cNvPr id="72" name="Straight Connector 78">
            <a:extLst>
              <a:ext uri="{FF2B5EF4-FFF2-40B4-BE49-F238E27FC236}">
                <a16:creationId xmlns:a16="http://schemas.microsoft.com/office/drawing/2014/main" id="{C9D1298B-54CC-0943-8076-FEFBE3BC1B10}"/>
              </a:ext>
            </a:extLst>
          </p:cNvPr>
          <p:cNvCxnSpPr>
            <a:cxnSpLocks/>
          </p:cNvCxnSpPr>
          <p:nvPr/>
        </p:nvCxnSpPr>
        <p:spPr>
          <a:xfrm>
            <a:off x="9828528" y="2306200"/>
            <a:ext cx="0" cy="2794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9">
            <a:extLst>
              <a:ext uri="{FF2B5EF4-FFF2-40B4-BE49-F238E27FC236}">
                <a16:creationId xmlns:a16="http://schemas.microsoft.com/office/drawing/2014/main" id="{79A080C8-CC73-C94E-A463-08B36D92F1C0}"/>
              </a:ext>
            </a:extLst>
          </p:cNvPr>
          <p:cNvSpPr/>
          <p:nvPr/>
        </p:nvSpPr>
        <p:spPr>
          <a:xfrm>
            <a:off x="3509442" y="2434423"/>
            <a:ext cx="4816564" cy="1130284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80">
            <a:extLst>
              <a:ext uri="{FF2B5EF4-FFF2-40B4-BE49-F238E27FC236}">
                <a16:creationId xmlns:a16="http://schemas.microsoft.com/office/drawing/2014/main" id="{8938A0CF-5068-6D4B-9E15-8923137E0820}"/>
              </a:ext>
            </a:extLst>
          </p:cNvPr>
          <p:cNvCxnSpPr>
            <a:cxnSpLocks/>
          </p:cNvCxnSpPr>
          <p:nvPr/>
        </p:nvCxnSpPr>
        <p:spPr>
          <a:xfrm flipH="1" flipV="1">
            <a:off x="10713639" y="2194957"/>
            <a:ext cx="558767" cy="17097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2E9C050-D2F8-8A41-926F-0578FE99EBEA}"/>
              </a:ext>
            </a:extLst>
          </p:cNvPr>
          <p:cNvSpPr txBox="1"/>
          <p:nvPr/>
        </p:nvSpPr>
        <p:spPr>
          <a:xfrm>
            <a:off x="10667069" y="2212054"/>
            <a:ext cx="686731" cy="444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200" dirty="0">
                <a:solidFill>
                  <a:srgbClr val="FF0000"/>
                </a:solidFill>
              </a:rPr>
              <a:t>CVZN</a:t>
            </a:r>
          </a:p>
          <a:p>
            <a:pPr>
              <a:lnSpc>
                <a:spcPct val="70000"/>
              </a:lnSpc>
            </a:pPr>
            <a:r>
              <a:rPr lang="en-GB" sz="1000" dirty="0">
                <a:solidFill>
                  <a:srgbClr val="FF0000"/>
                </a:solidFill>
              </a:rPr>
              <a:t>to branch</a:t>
            </a:r>
            <a:br>
              <a:rPr lang="en-GB" sz="1000" dirty="0">
                <a:solidFill>
                  <a:srgbClr val="FF0000"/>
                </a:solidFill>
              </a:rPr>
            </a:br>
            <a:r>
              <a:rPr lang="en-GB" sz="1000" dirty="0">
                <a:solidFill>
                  <a:srgbClr val="FF0000"/>
                </a:solidFill>
              </a:rPr>
              <a:t>logic</a:t>
            </a:r>
          </a:p>
        </p:txBody>
      </p:sp>
      <p:sp>
        <p:nvSpPr>
          <p:cNvPr id="76" name="Rectangle 82">
            <a:extLst>
              <a:ext uri="{FF2B5EF4-FFF2-40B4-BE49-F238E27FC236}">
                <a16:creationId xmlns:a16="http://schemas.microsoft.com/office/drawing/2014/main" id="{EAD0A680-EA9F-0646-BFE9-F814DDB559BA}"/>
              </a:ext>
            </a:extLst>
          </p:cNvPr>
          <p:cNvSpPr/>
          <p:nvPr/>
        </p:nvSpPr>
        <p:spPr>
          <a:xfrm>
            <a:off x="9469005" y="2888440"/>
            <a:ext cx="366561" cy="31405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0000"/>
                </a:solidFill>
              </a:rPr>
              <a:t>IR</a:t>
            </a:r>
          </a:p>
        </p:txBody>
      </p:sp>
      <p:cxnSp>
        <p:nvCxnSpPr>
          <p:cNvPr id="77" name="Straight Connector 83">
            <a:extLst>
              <a:ext uri="{FF2B5EF4-FFF2-40B4-BE49-F238E27FC236}">
                <a16:creationId xmlns:a16="http://schemas.microsoft.com/office/drawing/2014/main" id="{6362EDE7-A8D9-7E43-BAAD-A8BE68C68BFF}"/>
              </a:ext>
            </a:extLst>
          </p:cNvPr>
          <p:cNvCxnSpPr>
            <a:cxnSpLocks/>
          </p:cNvCxnSpPr>
          <p:nvPr/>
        </p:nvCxnSpPr>
        <p:spPr>
          <a:xfrm>
            <a:off x="9642950" y="3208723"/>
            <a:ext cx="0" cy="477935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84">
            <a:extLst>
              <a:ext uri="{FF2B5EF4-FFF2-40B4-BE49-F238E27FC236}">
                <a16:creationId xmlns:a16="http://schemas.microsoft.com/office/drawing/2014/main" id="{0E872D4D-461C-8B47-B2C9-8D3B82D83314}"/>
              </a:ext>
            </a:extLst>
          </p:cNvPr>
          <p:cNvSpPr/>
          <p:nvPr/>
        </p:nvSpPr>
        <p:spPr>
          <a:xfrm>
            <a:off x="9613316" y="3652791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97AFB1-A1E2-9C43-A26D-E36992D19C8E}"/>
              </a:ext>
            </a:extLst>
          </p:cNvPr>
          <p:cNvSpPr txBox="1"/>
          <p:nvPr/>
        </p:nvSpPr>
        <p:spPr>
          <a:xfrm>
            <a:off x="9408112" y="2398474"/>
            <a:ext cx="469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Instr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0" name="Rectangle 76">
            <a:extLst>
              <a:ext uri="{FF2B5EF4-FFF2-40B4-BE49-F238E27FC236}">
                <a16:creationId xmlns:a16="http://schemas.microsoft.com/office/drawing/2014/main" id="{305BC9BB-69DB-4142-B5C2-3084BCD4AD48}"/>
              </a:ext>
            </a:extLst>
          </p:cNvPr>
          <p:cNvSpPr/>
          <p:nvPr/>
        </p:nvSpPr>
        <p:spPr>
          <a:xfrm>
            <a:off x="10066276" y="2014254"/>
            <a:ext cx="632883" cy="38422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PS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(CVZN)</a:t>
            </a:r>
          </a:p>
        </p:txBody>
      </p:sp>
      <p:cxnSp>
        <p:nvCxnSpPr>
          <p:cNvPr id="81" name="Straight Connector 96">
            <a:extLst>
              <a:ext uri="{FF2B5EF4-FFF2-40B4-BE49-F238E27FC236}">
                <a16:creationId xmlns:a16="http://schemas.microsoft.com/office/drawing/2014/main" id="{854DB6E3-6449-8C42-AA65-D90132ED374F}"/>
              </a:ext>
            </a:extLst>
          </p:cNvPr>
          <p:cNvCxnSpPr>
            <a:cxnSpLocks/>
          </p:cNvCxnSpPr>
          <p:nvPr/>
        </p:nvCxnSpPr>
        <p:spPr>
          <a:xfrm>
            <a:off x="9642950" y="2637940"/>
            <a:ext cx="0" cy="237068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5">
            <a:extLst>
              <a:ext uri="{FF2B5EF4-FFF2-40B4-BE49-F238E27FC236}">
                <a16:creationId xmlns:a16="http://schemas.microsoft.com/office/drawing/2014/main" id="{BE83F2F6-9A43-2C49-BC90-D6B770A4BEAE}"/>
              </a:ext>
            </a:extLst>
          </p:cNvPr>
          <p:cNvSpPr/>
          <p:nvPr/>
        </p:nvSpPr>
        <p:spPr>
          <a:xfrm>
            <a:off x="6196689" y="3852321"/>
            <a:ext cx="59267" cy="67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Connector 95">
            <a:extLst>
              <a:ext uri="{FF2B5EF4-FFF2-40B4-BE49-F238E27FC236}">
                <a16:creationId xmlns:a16="http://schemas.microsoft.com/office/drawing/2014/main" id="{7700D8C7-17A4-5D4C-87F4-FBD37AC4452A}"/>
              </a:ext>
            </a:extLst>
          </p:cNvPr>
          <p:cNvCxnSpPr>
            <a:cxnSpLocks/>
          </p:cNvCxnSpPr>
          <p:nvPr/>
        </p:nvCxnSpPr>
        <p:spPr>
          <a:xfrm>
            <a:off x="3866507" y="3694348"/>
            <a:ext cx="0" cy="191838"/>
          </a:xfrm>
          <a:prstGeom prst="line">
            <a:avLst/>
          </a:prstGeom>
          <a:ln cap="rnd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9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E671-6EEF-7A49-A310-EDE0D34C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52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Full implementation of </a:t>
            </a:r>
            <a:r>
              <a:rPr lang="en-US" dirty="0" err="1"/>
              <a:t>datapath</a:t>
            </a:r>
            <a:endParaRPr lang="ru-RU" dirty="0"/>
          </a:p>
        </p:txBody>
      </p:sp>
      <p:pic>
        <p:nvPicPr>
          <p:cNvPr id="8193" name="Picture 1" descr="page1image67046448">
            <a:extLst>
              <a:ext uri="{FF2B5EF4-FFF2-40B4-BE49-F238E27FC236}">
                <a16:creationId xmlns:a16="http://schemas.microsoft.com/office/drawing/2014/main" id="{01EF60F9-D061-2F4C-82B6-445A05D34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0" y="1109909"/>
            <a:ext cx="7201930" cy="50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3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AC01D-CC4F-F94E-B5D8-9BC5046E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decoder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BD8F7-A265-D144-A45A-EF3ECCC6D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Set of disjoint modules specific for every multiphase instruction or instruction group</a:t>
            </a:r>
          </a:p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 err="1"/>
              <a:t>jsr</a:t>
            </a:r>
            <a:r>
              <a:rPr lang="en-US" dirty="0"/>
              <a:t> decoder</a:t>
            </a:r>
          </a:p>
          <a:p>
            <a:r>
              <a:rPr lang="en-US" dirty="0"/>
              <a:t>Two phases</a:t>
            </a:r>
          </a:p>
          <a:p>
            <a:r>
              <a:rPr lang="en-US" dirty="0"/>
              <a:t>All outputs are </a:t>
            </a:r>
            <a:br>
              <a:rPr lang="en-US" dirty="0"/>
            </a:br>
            <a:r>
              <a:rPr lang="en-US" dirty="0"/>
              <a:t>pulled to zero by</a:t>
            </a:r>
            <a:br>
              <a:rPr lang="en-US" dirty="0"/>
            </a:br>
            <a:r>
              <a:rPr lang="en-US" dirty="0"/>
              <a:t>pulldown resistors</a:t>
            </a:r>
            <a:br>
              <a:rPr lang="en-US" dirty="0"/>
            </a:br>
            <a:r>
              <a:rPr lang="en-US" dirty="0"/>
              <a:t>(Wire-OR) </a:t>
            </a:r>
          </a:p>
          <a:p>
            <a:endParaRPr lang="en-US" dirty="0"/>
          </a:p>
        </p:txBody>
      </p:sp>
      <p:pic>
        <p:nvPicPr>
          <p:cNvPr id="9219" name="Picture 3" descr="page1image67054560">
            <a:extLst>
              <a:ext uri="{FF2B5EF4-FFF2-40B4-BE49-F238E27FC236}">
                <a16:creationId xmlns:a16="http://schemas.microsoft.com/office/drawing/2014/main" id="{0CA1245B-E946-7749-B616-3F599CDA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07" y="2351313"/>
            <a:ext cx="6921843" cy="39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6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919BD-95CC-8F47-9163-B2DEBA2B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JSR secondary decoder explanation (Phase1)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C8561-2BB8-034F-86CD-4D92A98A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Decrement SP (</a:t>
            </a:r>
            <a:r>
              <a:rPr lang="en-US" dirty="0" err="1"/>
              <a:t>SPact</a:t>
            </a:r>
            <a:r>
              <a:rPr lang="en-US" dirty="0"/>
              <a:t> signal)</a:t>
            </a:r>
          </a:p>
          <a:p>
            <a:r>
              <a:rPr lang="en-US" dirty="0"/>
              <a:t>Load operand from memory to RX</a:t>
            </a:r>
          </a:p>
          <a:p>
            <a:pPr lvl="1"/>
            <a:r>
              <a:rPr lang="en-US" dirty="0"/>
              <a:t>Assert PC on bus 0 (</a:t>
            </a:r>
            <a:r>
              <a:rPr lang="en" dirty="0"/>
              <a:t>PC2b0 signal)</a:t>
            </a:r>
          </a:p>
          <a:p>
            <a:pPr lvl="1"/>
            <a:r>
              <a:rPr lang="en-US" dirty="0"/>
              <a:t>Load from memory (mem and </a:t>
            </a:r>
            <a:r>
              <a:rPr lang="en-US" dirty="0" err="1"/>
              <a:t>ld</a:t>
            </a:r>
            <a:r>
              <a:rPr lang="en-US" dirty="0"/>
              <a:t> signals), address on bus 0 (PC value)</a:t>
            </a:r>
          </a:p>
          <a:p>
            <a:pPr lvl="1"/>
            <a:r>
              <a:rPr lang="en-US" dirty="0"/>
              <a:t>Read to RX (RXL signal)</a:t>
            </a:r>
          </a:p>
          <a:p>
            <a:r>
              <a:rPr lang="en-US" dirty="0"/>
              <a:t>Increment PC (</a:t>
            </a:r>
            <a:r>
              <a:rPr lang="en-US" dirty="0" err="1"/>
              <a:t>PCinc</a:t>
            </a:r>
            <a:r>
              <a:rPr lang="en-US" dirty="0"/>
              <a:t> signal)</a:t>
            </a:r>
          </a:p>
          <a:p>
            <a:pPr lvl="1"/>
            <a:r>
              <a:rPr lang="en-US" dirty="0"/>
              <a:t>This is needed so the saved PC will point to the next instruction </a:t>
            </a:r>
            <a:br>
              <a:rPr lang="en-US" dirty="0"/>
            </a:br>
            <a:r>
              <a:rPr lang="en-US" dirty="0"/>
              <a:t>(not to </a:t>
            </a:r>
            <a:r>
              <a:rPr lang="en-US" dirty="0" err="1"/>
              <a:t>jsr</a:t>
            </a:r>
            <a:r>
              <a:rPr lang="en-US" dirty="0"/>
              <a:t> operand)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0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3DEB0-FB28-0649-B210-56F9B568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sequential logical device</a:t>
            </a:r>
            <a:endParaRPr lang="ru-RU" dirty="0"/>
          </a:p>
        </p:txBody>
      </p:sp>
      <p:pic>
        <p:nvPicPr>
          <p:cNvPr id="1025" name="Picture 1" descr="page1image67069696">
            <a:extLst>
              <a:ext uri="{FF2B5EF4-FFF2-40B4-BE49-F238E27FC236}">
                <a16:creationId xmlns:a16="http://schemas.microsoft.com/office/drawing/2014/main" id="{89074B15-00E6-B54F-98BB-3AC13E3F1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1825625"/>
            <a:ext cx="80332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81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0421C-868F-624B-A78C-55C33A08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JSR secondary decoder explanation (Phase2)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09421-2E8A-3A49-9103-D5436DA82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PC to top of the stack</a:t>
            </a:r>
          </a:p>
          <a:p>
            <a:pPr lvl="1"/>
            <a:r>
              <a:rPr lang="en-US" dirty="0"/>
              <a:t>Assert PC on bus 1 (PC2b1 signal)</a:t>
            </a:r>
          </a:p>
          <a:p>
            <a:pPr lvl="1"/>
            <a:r>
              <a:rPr lang="en-US" dirty="0"/>
              <a:t>Assert SP on bus 0 (SP2b0 signal)</a:t>
            </a:r>
          </a:p>
          <a:p>
            <a:pPr lvl="1"/>
            <a:r>
              <a:rPr lang="en-US" dirty="0"/>
              <a:t>Write to memory (mem signal, no </a:t>
            </a:r>
            <a:r>
              <a:rPr lang="en-US" dirty="0" err="1"/>
              <a:t>ld</a:t>
            </a:r>
            <a:r>
              <a:rPr lang="en-US" dirty="0"/>
              <a:t> signal), </a:t>
            </a:r>
            <a:br>
              <a:rPr lang="en-US" dirty="0"/>
            </a:br>
            <a:r>
              <a:rPr lang="en-US" dirty="0"/>
              <a:t>address on b0 (SP), value on b1 (PC)</a:t>
            </a:r>
          </a:p>
          <a:p>
            <a:pPr lvl="1"/>
            <a:r>
              <a:rPr lang="en-US" dirty="0"/>
              <a:t>Transfer RX to PC (RX2pc signal)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75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53965-83AD-8945-8FDD-5C6957EA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decoders (main part)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BDCD21-A075-3B4D-8380-58ACA44D0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28" y="1690688"/>
            <a:ext cx="9916743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7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0ED10-0F6E-9D43-A814-0DD74B72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ROM/LGA as instruction decoders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92D05-FB32-7649-B180-C7FE97CF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primary and secondary decoders are purely combinatory circuits</a:t>
            </a:r>
          </a:p>
          <a:p>
            <a:r>
              <a:rPr lang="en-US" dirty="0"/>
              <a:t>They take bit-string as input and produce another bit-string as output</a:t>
            </a:r>
          </a:p>
          <a:p>
            <a:r>
              <a:rPr lang="en-US" dirty="0"/>
              <a:t>Primary decoder takes 8-bit ISA opcode and produces 15 control signals (most of them are zeros in most cases)</a:t>
            </a:r>
          </a:p>
          <a:p>
            <a:r>
              <a:rPr lang="en-US" dirty="0"/>
              <a:t>As such, they can be replaced by Logical Gate Array (LGA) or ROM</a:t>
            </a:r>
          </a:p>
          <a:p>
            <a:r>
              <a:rPr lang="en-US" dirty="0"/>
              <a:t>Because most of outputs are zero, LGA might be cheaper</a:t>
            </a:r>
          </a:p>
          <a:p>
            <a:r>
              <a:rPr lang="en-US" dirty="0"/>
              <a:t>This would be less funny to watch in simulator, but more similar to how industrially used CPU are built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54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DCEC2-781E-6C47-99CA-72624BB8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A5EE7-3A3F-A44D-ABF7-800D59562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Typical digital device is driven by clock generator</a:t>
            </a:r>
          </a:p>
          <a:p>
            <a:r>
              <a:rPr lang="en-US" dirty="0"/>
              <a:t>Many devices (even as complex as CPU) have single clock synchronizing all events on the chip</a:t>
            </a:r>
          </a:p>
          <a:p>
            <a:pPr lvl="1"/>
            <a:r>
              <a:rPr lang="en-US" dirty="0"/>
              <a:t>We will probably discuss some issues with devices that have several clocks</a:t>
            </a:r>
          </a:p>
          <a:p>
            <a:r>
              <a:rPr lang="en-US" dirty="0"/>
              <a:t>Events are driven by raising or falling edge of the clock</a:t>
            </a:r>
          </a:p>
          <a:p>
            <a:r>
              <a:rPr lang="en-US" dirty="0"/>
              <a:t>In CdM-8 and in most examples in the </a:t>
            </a:r>
            <a:r>
              <a:rPr lang="en-US" dirty="0" err="1"/>
              <a:t>tome.pdf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Register values are latched by falling edge of the clock, </a:t>
            </a:r>
          </a:p>
          <a:p>
            <a:pPr lvl="1"/>
            <a:r>
              <a:rPr lang="en-US" dirty="0"/>
              <a:t>Computations are enabled by raising edge</a:t>
            </a:r>
          </a:p>
          <a:p>
            <a:r>
              <a:rPr lang="en-US" dirty="0"/>
              <a:t>In practice, other arrangements are used, but this is beyond scope of our course (you will study it in advanced hardware design courses)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09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9B989-347A-CC4D-8198-C0232F64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gating the clock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6BADD-3735-F840-A936-29EC865C0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Tome.pdf</a:t>
            </a:r>
            <a:r>
              <a:rPr lang="en-US" dirty="0"/>
              <a:t> has whole page devoted to not gating the clock signal</a:t>
            </a:r>
          </a:p>
          <a:p>
            <a:r>
              <a:rPr lang="en-US" dirty="0"/>
              <a:t>It might be tempting to disable clock signal for the units you do not need in this cycle</a:t>
            </a:r>
          </a:p>
          <a:p>
            <a:r>
              <a:rPr lang="en-US" dirty="0"/>
              <a:t>In real circuits this trick is used to reduce power consumption</a:t>
            </a:r>
          </a:p>
          <a:p>
            <a:r>
              <a:rPr lang="en-US" dirty="0"/>
              <a:t>It requires skills and knowledge you do not have </a:t>
            </a:r>
          </a:p>
          <a:p>
            <a:pPr lvl="1"/>
            <a:r>
              <a:rPr lang="en-US" dirty="0"/>
              <a:t>You need to properly shutdown unit before turning the clock off</a:t>
            </a:r>
          </a:p>
          <a:p>
            <a:pPr lvl="1"/>
            <a:r>
              <a:rPr lang="en-US" dirty="0"/>
              <a:t>You need to properly reset the unit before turning the clock on</a:t>
            </a:r>
          </a:p>
          <a:p>
            <a:r>
              <a:rPr lang="en-US" dirty="0"/>
              <a:t>You do not need to conserve power in Logisim</a:t>
            </a:r>
          </a:p>
          <a:p>
            <a:r>
              <a:rPr lang="en-US" dirty="0"/>
              <a:t>Do NOT gate the clock, use Enable signals and output mux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2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164A2-2383-AA4B-8738-7498ED3C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CdM-8 register</a:t>
            </a:r>
            <a:endParaRPr lang="ru-RU" dirty="0"/>
          </a:p>
        </p:txBody>
      </p:sp>
      <p:pic>
        <p:nvPicPr>
          <p:cNvPr id="3073" name="Picture 1" descr="page1image67083584">
            <a:extLst>
              <a:ext uri="{FF2B5EF4-FFF2-40B4-BE49-F238E27FC236}">
                <a16:creationId xmlns:a16="http://schemas.microsoft.com/office/drawing/2014/main" id="{25622A37-1F41-CE45-8C85-179D7B5C8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96" y="1788555"/>
            <a:ext cx="58392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1image66978208">
            <a:extLst>
              <a:ext uri="{FF2B5EF4-FFF2-40B4-BE49-F238E27FC236}">
                <a16:creationId xmlns:a16="http://schemas.microsoft.com/office/drawing/2014/main" id="{1E4A477D-247F-0B49-8853-09377730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18" y="3728352"/>
            <a:ext cx="3159647" cy="2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E9B0C-6EE0-6543-9DCA-3B1028BC3F3A}"/>
              </a:ext>
            </a:extLst>
          </p:cNvPr>
          <p:cNvSpPr txBox="1"/>
          <p:nvPr/>
        </p:nvSpPr>
        <p:spPr>
          <a:xfrm>
            <a:off x="8794711" y="2667983"/>
            <a:ext cx="208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Register pinout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681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E86FB-28E8-EF45-89F3-328D2901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Register file</a:t>
            </a:r>
            <a:endParaRPr lang="ru-RU" dirty="0"/>
          </a:p>
        </p:txBody>
      </p:sp>
      <p:pic>
        <p:nvPicPr>
          <p:cNvPr id="2049" name="Picture 1" descr="page1image67099968">
            <a:extLst>
              <a:ext uri="{FF2B5EF4-FFF2-40B4-BE49-F238E27FC236}">
                <a16:creationId xmlns:a16="http://schemas.microsoft.com/office/drawing/2014/main" id="{E3EC354C-EDE0-E445-BE36-A15064A9A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9" y="1825625"/>
            <a:ext cx="60548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6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1EC57-BDDA-1640-9FAC-1CD5C37A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Arithmetical-Logical Unit (simplified)</a:t>
            </a:r>
            <a:endParaRPr lang="ru-RU" dirty="0"/>
          </a:p>
        </p:txBody>
      </p:sp>
      <p:pic>
        <p:nvPicPr>
          <p:cNvPr id="4097" name="Picture 1" descr="page1image66839488">
            <a:extLst>
              <a:ext uri="{FF2B5EF4-FFF2-40B4-BE49-F238E27FC236}">
                <a16:creationId xmlns:a16="http://schemas.microsoft.com/office/drawing/2014/main" id="{4E9DF6BA-43B2-8B42-A228-E3B0F8E6E4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07" y="1899765"/>
            <a:ext cx="75723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1A2893-D713-5042-BFE2-7AFB67808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90687"/>
            <a:ext cx="3912973" cy="21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3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4E41-3B24-974A-9D72-3780B371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Datapath (simplified)</a:t>
            </a:r>
            <a:endParaRPr lang="ru-RU" dirty="0"/>
          </a:p>
        </p:txBody>
      </p:sp>
      <p:pic>
        <p:nvPicPr>
          <p:cNvPr id="5121" name="Picture 1" descr="page1image66996048">
            <a:extLst>
              <a:ext uri="{FF2B5EF4-FFF2-40B4-BE49-F238E27FC236}">
                <a16:creationId xmlns:a16="http://schemas.microsoft.com/office/drawing/2014/main" id="{56DC0D3F-558A-C34F-9A5F-74AC9A147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13744"/>
            <a:ext cx="77724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7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84F6B-7E10-1D4B-9010-2D6514FD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simple program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E673B1-B101-F243-891F-52B2D55DB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745" y="3579339"/>
            <a:ext cx="9757317" cy="1841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B51CEF-CCB7-5A45-B17F-30EBA9C38601}"/>
              </a:ext>
            </a:extLst>
          </p:cNvPr>
          <p:cNvSpPr txBox="1"/>
          <p:nvPr/>
        </p:nvSpPr>
        <p:spPr>
          <a:xfrm>
            <a:off x="1326745" y="1690688"/>
            <a:ext cx="23487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" sz="2800" dirty="0" err="1">
                <a:latin typeface="Lucida Console" panose="020B0609040504020204" pitchFamily="49" charset="0"/>
              </a:rPr>
              <a:t>ldi</a:t>
            </a:r>
            <a:r>
              <a:rPr lang="pt" sz="2800" dirty="0">
                <a:latin typeface="Lucida Console" panose="020B0609040504020204" pitchFamily="49" charset="0"/>
              </a:rPr>
              <a:t> r3,7 </a:t>
            </a:r>
          </a:p>
          <a:p>
            <a:r>
              <a:rPr lang="pt" sz="2800" dirty="0" err="1">
                <a:latin typeface="Lucida Console" panose="020B0609040504020204" pitchFamily="49" charset="0"/>
              </a:rPr>
              <a:t>ldi</a:t>
            </a:r>
            <a:r>
              <a:rPr lang="pt" sz="2800" dirty="0">
                <a:latin typeface="Lucida Console" panose="020B0609040504020204" pitchFamily="49" charset="0"/>
              </a:rPr>
              <a:t> r2,4 </a:t>
            </a:r>
          </a:p>
          <a:p>
            <a:r>
              <a:rPr lang="pt" sz="2800" dirty="0">
                <a:latin typeface="Lucida Console" panose="020B0609040504020204" pitchFamily="49" charset="0"/>
              </a:rPr>
              <a:t>sub r3,r2 </a:t>
            </a:r>
          </a:p>
        </p:txBody>
      </p:sp>
    </p:spTree>
    <p:extLst>
      <p:ext uri="{BB962C8B-B14F-4D97-AF65-F5344CB8AC3E}">
        <p14:creationId xmlns:p14="http://schemas.microsoft.com/office/powerpoint/2010/main" val="2010925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704</Words>
  <Application>Microsoft Macintosh PowerPoint</Application>
  <PresentationFormat>Широкоэкранный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</vt:lpstr>
      <vt:lpstr>Lucida Console</vt:lpstr>
      <vt:lpstr>Тема Office</vt:lpstr>
      <vt:lpstr>Lecture 6  CdM-8 CPU overview</vt:lpstr>
      <vt:lpstr>Generic sequential logical device</vt:lpstr>
      <vt:lpstr>Clock</vt:lpstr>
      <vt:lpstr>About gating the clock</vt:lpstr>
      <vt:lpstr>CdM-8 register</vt:lpstr>
      <vt:lpstr> Register file</vt:lpstr>
      <vt:lpstr>Arithmetical-Logical Unit (simplified)</vt:lpstr>
      <vt:lpstr>Datapath (simplified)</vt:lpstr>
      <vt:lpstr>Execution of simple program</vt:lpstr>
      <vt:lpstr>Register transfer language</vt:lpstr>
      <vt:lpstr>Data path with memory</vt:lpstr>
      <vt:lpstr>“Real” program in RTL</vt:lpstr>
      <vt:lpstr>Command Sequencer</vt:lpstr>
      <vt:lpstr>Instruction machine (CPU control unit)</vt:lpstr>
      <vt:lpstr>Primary decoder</vt:lpstr>
      <vt:lpstr>Actual datapath of CdM-8</vt:lpstr>
      <vt:lpstr>Full implementation of datapath</vt:lpstr>
      <vt:lpstr>Secondary decoder</vt:lpstr>
      <vt:lpstr>JSR secondary decoder explanation (Phase1)</vt:lpstr>
      <vt:lpstr>JSR secondary decoder explanation (Phase2)</vt:lpstr>
      <vt:lpstr>Secondary decoders (main part)</vt:lpstr>
      <vt:lpstr>ROM/LGA as instruction decoders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  CdM-8 CPU overview</dc:title>
  <dc:creator>Dmitry Irtegov</dc:creator>
  <cp:lastModifiedBy>Dmitry Irtegov</cp:lastModifiedBy>
  <cp:revision>13</cp:revision>
  <dcterms:created xsi:type="dcterms:W3CDTF">2019-03-05T13:59:01Z</dcterms:created>
  <dcterms:modified xsi:type="dcterms:W3CDTF">2019-03-05T17:14:04Z</dcterms:modified>
</cp:coreProperties>
</file>